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6" r:id="rId2"/>
    <p:sldId id="265" r:id="rId3"/>
    <p:sldId id="263" r:id="rId4"/>
  </p:sldIdLst>
  <p:sldSz cx="30279975" cy="21388388"/>
  <p:notesSz cx="6858000" cy="10013950"/>
  <p:defaultTextStyle>
    <a:defPPr>
      <a:defRPr lang="en-US"/>
    </a:defPPr>
    <a:lvl1pPr algn="l" defTabSz="2951163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1pPr>
    <a:lvl2pPr marL="1474788" indent="-1017588" algn="l" defTabSz="2951163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2951163" indent="-2036763" algn="l" defTabSz="2951163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4427538" indent="-3055938" algn="l" defTabSz="2951163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5903913" indent="-4075113" algn="l" defTabSz="2951163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58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737">
          <p15:clr>
            <a:srgbClr val="A4A3A4"/>
          </p15:clr>
        </p15:guide>
        <p15:guide id="2" pos="95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85" autoAdjust="0"/>
  </p:normalViewPr>
  <p:slideViewPr>
    <p:cSldViewPr snapToGrid="0" snapToObjects="1">
      <p:cViewPr>
        <p:scale>
          <a:sx n="25" d="100"/>
          <a:sy n="25" d="100"/>
        </p:scale>
        <p:origin x="-792" y="-48"/>
      </p:cViewPr>
      <p:guideLst>
        <p:guide orient="horz" pos="6737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84" cy="500619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l" defTabSz="29521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933" y="0"/>
            <a:ext cx="2971484" cy="500619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r" defTabSz="2952140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5F9C1E3-1D43-4955-9EF3-EDC39DB7B147}" type="datetimeFigureOut">
              <a:rPr lang="zh-TW" altLang="en-US"/>
              <a:pPr>
                <a:defRPr/>
              </a:pPr>
              <a:t>2020/9/3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50888"/>
            <a:ext cx="5314950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49" tIns="46474" rIns="92949" bIns="46474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484" y="4756666"/>
            <a:ext cx="5487033" cy="4505562"/>
          </a:xfrm>
          <a:prstGeom prst="rect">
            <a:avLst/>
          </a:prstGeom>
        </p:spPr>
        <p:txBody>
          <a:bodyPr vert="horz" lIns="92949" tIns="46474" rIns="92949" bIns="46474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1742"/>
            <a:ext cx="2971484" cy="500618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l" defTabSz="29521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933" y="9511742"/>
            <a:ext cx="2971484" cy="500618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r" defTabSz="2952140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2D1FE9F-18BA-47D7-9988-76B780C90F8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986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2951163" fontAlgn="base">
              <a:spcBef>
                <a:spcPct val="0"/>
              </a:spcBef>
              <a:spcAft>
                <a:spcPct val="0"/>
              </a:spcAft>
            </a:pPr>
            <a:fld id="{602BCCB1-FA3B-4FDC-A686-2B3B31FB9CEC}" type="slidenum">
              <a:rPr lang="zh-TW" altLang="en-US" sz="1200"/>
              <a:pPr defTabSz="295116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zh-TW" altLang="en-US" sz="1200"/>
          </a:p>
        </p:txBody>
      </p:sp>
    </p:spTree>
    <p:extLst>
      <p:ext uri="{BB962C8B-B14F-4D97-AF65-F5344CB8AC3E}">
        <p14:creationId xmlns:p14="http://schemas.microsoft.com/office/powerpoint/2010/main" val="70772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2951163" fontAlgn="base">
              <a:spcBef>
                <a:spcPct val="0"/>
              </a:spcBef>
              <a:spcAft>
                <a:spcPct val="0"/>
              </a:spcAft>
            </a:pPr>
            <a:fld id="{602BCCB1-FA3B-4FDC-A686-2B3B31FB9CEC}" type="slidenum">
              <a:rPr lang="zh-TW" altLang="en-US" sz="1200"/>
              <a:pPr defTabSz="295116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TW" altLang="en-US" sz="1200"/>
          </a:p>
        </p:txBody>
      </p:sp>
    </p:spTree>
    <p:extLst>
      <p:ext uri="{BB962C8B-B14F-4D97-AF65-F5344CB8AC3E}">
        <p14:creationId xmlns:p14="http://schemas.microsoft.com/office/powerpoint/2010/main" val="378020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70999" y="6644265"/>
            <a:ext cx="25737979" cy="458464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541997" y="12120088"/>
            <a:ext cx="21195982" cy="54659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 按一下以編輯母片子標題樣式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A49C5F-6506-4FD2-B82F-35AAF0A95940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C0453E18-0290-4F5F-AF57-35E395812170}" type="slidenum">
              <a:rPr lang="en-US" altLang="zh-TW"/>
              <a:pPr/>
              <a:t>‹#›</a:t>
            </a:fld>
            <a:endParaRPr lang="en-US" altLang="zh-TW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35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13F54EB-7F9C-41D1-B26D-C6A049BB2B8F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5D9372B-D2C6-4D48-8E1D-4E2DDBD3D0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386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1952982" y="856529"/>
            <a:ext cx="6812994" cy="182494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13999" y="856529"/>
            <a:ext cx="19934317" cy="182494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0C4B7B5-A9CD-4E7B-A305-32E10A236123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FA5A0EE-F5E4-4D45-B0FC-750B0ED6863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645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DE088E-DE5B-40D2-B1FA-352F40AC50F7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1E3BF3C-2CFD-4BB0-80B0-B36980CA14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2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91910" y="13744021"/>
            <a:ext cx="25737979" cy="4247972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91910" y="9065313"/>
            <a:ext cx="25737979" cy="467870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7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1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28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35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42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24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856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41D2F95-1E28-4D04-A376-D696C004F0DF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AFFAC0D-BF97-4F67-965E-27A88E687A11}" type="slidenum">
              <a:rPr lang="en-US" altLang="zh-TW"/>
              <a:pPr/>
              <a:t>‹#›</a:t>
            </a:fld>
            <a:endParaRPr lang="en-US" altLang="zh-TW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57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13999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392321" y="4990627"/>
            <a:ext cx="13373655" cy="14115347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450D14-6139-4BCC-8082-362A099D9BF0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2CD5A34-B34F-4195-94A7-6ECA07DE75A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865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13999" y="4787634"/>
            <a:ext cx="13378914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13999" y="6782891"/>
            <a:ext cx="13378914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5381808" y="4787634"/>
            <a:ext cx="13384170" cy="1995258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070" indent="0">
              <a:buNone/>
              <a:defRPr sz="6500" b="1"/>
            </a:lvl2pPr>
            <a:lvl3pPr marL="2952140" indent="0">
              <a:buNone/>
              <a:defRPr sz="5800" b="1"/>
            </a:lvl3pPr>
            <a:lvl4pPr marL="4428211" indent="0">
              <a:buNone/>
              <a:defRPr sz="5200" b="1"/>
            </a:lvl4pPr>
            <a:lvl5pPr marL="5904281" indent="0">
              <a:buNone/>
              <a:defRPr sz="5200" b="1"/>
            </a:lvl5pPr>
            <a:lvl6pPr marL="7380351" indent="0">
              <a:buNone/>
              <a:defRPr sz="5200" b="1"/>
            </a:lvl6pPr>
            <a:lvl7pPr marL="8856421" indent="0">
              <a:buNone/>
              <a:defRPr sz="5200" b="1"/>
            </a:lvl7pPr>
            <a:lvl8pPr marL="10332491" indent="0">
              <a:buNone/>
              <a:defRPr sz="5200" b="1"/>
            </a:lvl8pPr>
            <a:lvl9pPr marL="11808562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5381808" y="6782891"/>
            <a:ext cx="13384170" cy="12323080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913481F-D1E3-4850-983B-A05FB0A95C07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A34F3-ABE5-425E-993F-FD25BC8B41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5686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414DD3-AA75-4820-A9BC-7147148A2ECD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3B0262E0-D213-4AB5-AB9F-561378D4B4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30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189AB9-4764-4917-A276-E34A2C9DF43B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AA6EB006-40B5-4A11-849C-F86E85F16E64}" type="slidenum">
              <a:rPr lang="en-US" altLang="zh-TW"/>
              <a:pPr/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46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4001" y="851574"/>
            <a:ext cx="9961903" cy="362414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38629" y="851577"/>
            <a:ext cx="16927347" cy="18254397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14001" y="4475720"/>
            <a:ext cx="9961903" cy="1463025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DCD7CB8-9A60-4F56-B707-8B0F2E063136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E8977614-8A45-445A-BACE-2B8DD52551FC}" type="slidenum">
              <a:rPr lang="en-US" altLang="zh-TW"/>
              <a:pPr/>
              <a:t>‹#›</a:t>
            </a:fld>
            <a:endParaRPr lang="en-US" altLang="zh-TW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26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35087" y="14971872"/>
            <a:ext cx="18167985" cy="176751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935087" y="1911093"/>
            <a:ext cx="18167985" cy="12833033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070" indent="0">
              <a:buNone/>
              <a:defRPr sz="9000"/>
            </a:lvl2pPr>
            <a:lvl3pPr marL="2952140" indent="0">
              <a:buNone/>
              <a:defRPr sz="7700"/>
            </a:lvl3pPr>
            <a:lvl4pPr marL="4428211" indent="0">
              <a:buNone/>
              <a:defRPr sz="6500"/>
            </a:lvl4pPr>
            <a:lvl5pPr marL="5904281" indent="0">
              <a:buNone/>
              <a:defRPr sz="6500"/>
            </a:lvl5pPr>
            <a:lvl6pPr marL="7380351" indent="0">
              <a:buNone/>
              <a:defRPr sz="6500"/>
            </a:lvl6pPr>
            <a:lvl7pPr marL="8856421" indent="0">
              <a:buNone/>
              <a:defRPr sz="6500"/>
            </a:lvl7pPr>
            <a:lvl8pPr marL="10332491" indent="0">
              <a:buNone/>
              <a:defRPr sz="6500"/>
            </a:lvl8pPr>
            <a:lvl9pPr marL="11808562" indent="0">
              <a:buNone/>
              <a:defRPr sz="65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935087" y="16739387"/>
            <a:ext cx="18167985" cy="2510163"/>
          </a:xfrm>
        </p:spPr>
        <p:txBody>
          <a:bodyPr/>
          <a:lstStyle>
            <a:lvl1pPr marL="0" indent="0">
              <a:buNone/>
              <a:defRPr sz="4500"/>
            </a:lvl1pPr>
            <a:lvl2pPr marL="1476070" indent="0">
              <a:buNone/>
              <a:defRPr sz="3900"/>
            </a:lvl2pPr>
            <a:lvl3pPr marL="2952140" indent="0">
              <a:buNone/>
              <a:defRPr sz="3200"/>
            </a:lvl3pPr>
            <a:lvl4pPr marL="4428211" indent="0">
              <a:buNone/>
              <a:defRPr sz="2900"/>
            </a:lvl4pPr>
            <a:lvl5pPr marL="5904281" indent="0">
              <a:buNone/>
              <a:defRPr sz="2900"/>
            </a:lvl5pPr>
            <a:lvl6pPr marL="7380351" indent="0">
              <a:buNone/>
              <a:defRPr sz="2900"/>
            </a:lvl6pPr>
            <a:lvl7pPr marL="8856421" indent="0">
              <a:buNone/>
              <a:defRPr sz="2900"/>
            </a:lvl7pPr>
            <a:lvl8pPr marL="10332491" indent="0">
              <a:buNone/>
              <a:defRPr sz="2900"/>
            </a:lvl8pPr>
            <a:lvl9pPr marL="11808562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4495277-96BF-4DAB-880E-E6F1B3E93FB8}" type="datetimeFigureOut">
              <a:rPr lang="en-US" altLang="zh-TW"/>
              <a:pPr/>
              <a:t>9/3/2020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A315E317-BF63-4A51-826E-FC850860023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727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514475" y="857250"/>
            <a:ext cx="27251025" cy="356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514475" y="4991100"/>
            <a:ext cx="27251025" cy="141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14" tIns="147607" rIns="295214" bIns="147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514475" y="19823113"/>
            <a:ext cx="7064375" cy="1139825"/>
          </a:xfrm>
          <a:prstGeom prst="rect">
            <a:avLst/>
          </a:prstGeom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>
            <a:lvl1pPr algn="r">
              <a:defRPr kumimoji="0" sz="3900">
                <a:solidFill>
                  <a:srgbClr val="898989"/>
                </a:solidFill>
              </a:defRPr>
            </a:lvl1pPr>
          </a:lstStyle>
          <a:p>
            <a:fld id="{93B8730D-1413-49D4-9F5D-88C67FB84BF7}" type="datetimeFigureOut">
              <a:rPr lang="en-US" altLang="zh-TW"/>
              <a:pPr/>
              <a:t>9/3/2020</a:t>
            </a:fld>
            <a:endParaRPr lang="en-US" altLang="zh-TW" sz="4500">
              <a:solidFill>
                <a:srgbClr val="FFFFFF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345738" y="19823113"/>
            <a:ext cx="9588500" cy="1139825"/>
          </a:xfrm>
          <a:prstGeom prst="rect">
            <a:avLst/>
          </a:prstGeom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>
            <a:lvl1pPr>
              <a:defRPr kumimoji="0" sz="3900">
                <a:solidFill>
                  <a:srgbClr val="FFFFFF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1701125" y="19823113"/>
            <a:ext cx="7064375" cy="1139825"/>
          </a:xfrm>
          <a:prstGeom prst="rect">
            <a:avLst/>
          </a:prstGeom>
        </p:spPr>
        <p:txBody>
          <a:bodyPr vert="horz" wrap="square" lIns="295214" tIns="147607" rIns="295214" bIns="147607" numCol="1" anchor="ctr" anchorCtr="0" compatLnSpc="1">
            <a:prstTxWarp prst="textNoShape">
              <a:avLst/>
            </a:prstTxWarp>
          </a:bodyPr>
          <a:lstStyle>
            <a:lvl1pPr algn="ctr">
              <a:defRPr kumimoji="0" sz="3900">
                <a:solidFill>
                  <a:srgbClr val="898989"/>
                </a:solidFill>
              </a:defRPr>
            </a:lvl1pPr>
          </a:lstStyle>
          <a:p>
            <a:fld id="{BF0D37C8-94E4-4168-964E-A1712A565E1A}" type="slidenum">
              <a:rPr lang="en-US" altLang="zh-TW"/>
              <a:pPr/>
              <a:t>‹#›</a:t>
            </a:fld>
            <a:endParaRPr lang="en-US" altLang="zh-TW" sz="5200">
              <a:solidFill>
                <a:srgbClr val="88A4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1474788" rtl="0" fontAlgn="base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14747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7125" indent="-922338" algn="l" defTabSz="14747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147478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1474788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1474788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56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2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97" indent="-738035" algn="l" defTabSz="1476070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7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40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1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8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5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2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91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62" algn="l" defTabSz="1476070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emf"/><Relationship Id="rId5" Type="http://schemas.openxmlformats.org/officeDocument/2006/relationships/image" Target="../media/image3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emf"/><Relationship Id="rId18" Type="http://schemas.openxmlformats.org/officeDocument/2006/relationships/image" Target="../media/image17.png"/><Relationship Id="rId3" Type="http://schemas.openxmlformats.org/officeDocument/2006/relationships/image" Target="../media/image1.png"/><Relationship Id="rId21" Type="http://schemas.openxmlformats.org/officeDocument/2006/relationships/image" Target="../media/image20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1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1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5" Type="http://schemas.openxmlformats.org/officeDocument/2006/relationships/image" Target="../media/image15.png"/><Relationship Id="rId15" Type="http://schemas.openxmlformats.org/officeDocument/2006/relationships/image" Target="../media/image10.png"/><Relationship Id="rId10" Type="http://schemas.openxmlformats.org/officeDocument/2006/relationships/image" Target="../media/image6.jpe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14.jpe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6.png"/><Relationship Id="rId18" Type="http://schemas.openxmlformats.org/officeDocument/2006/relationships/image" Target="../media/image28.png"/><Relationship Id="rId3" Type="http://schemas.openxmlformats.org/officeDocument/2006/relationships/image" Target="../media/image14.jpeg"/><Relationship Id="rId7" Type="http://schemas.openxmlformats.org/officeDocument/2006/relationships/image" Target="../media/image21.png"/><Relationship Id="rId12" Type="http://schemas.openxmlformats.org/officeDocument/2006/relationships/image" Target="../media/image25.png"/><Relationship Id="rId17" Type="http://schemas.openxmlformats.org/officeDocument/2006/relationships/image" Target="../media/image27.png"/><Relationship Id="rId2" Type="http://schemas.openxmlformats.org/officeDocument/2006/relationships/image" Target="../media/image6.jpeg"/><Relationship Id="rId16" Type="http://schemas.openxmlformats.org/officeDocument/2006/relationships/image" Target="../media/image8.emf"/><Relationship Id="rId20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4.jpeg"/><Relationship Id="rId5" Type="http://schemas.openxmlformats.org/officeDocument/2006/relationships/image" Target="../media/image7.png"/><Relationship Id="rId15" Type="http://schemas.openxmlformats.org/officeDocument/2006/relationships/image" Target="../media/image11.png"/><Relationship Id="rId10" Type="http://schemas.openxmlformats.org/officeDocument/2006/relationships/image" Target="../media/image23.png"/><Relationship Id="rId19" Type="http://schemas.openxmlformats.org/officeDocument/2006/relationships/image" Target="../media/image29.png"/><Relationship Id="rId4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9" Type="http://schemas.openxmlformats.org/officeDocument/2006/relationships/image" Target="../media/image22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9" r="17220" b="5859"/>
          <a:stretch>
            <a:fillRect/>
          </a:stretch>
        </p:blipFill>
        <p:spPr bwMode="auto">
          <a:xfrm rot="605133">
            <a:off x="22801226" y="1844972"/>
            <a:ext cx="2170951" cy="22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05" name="表格 7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780537"/>
              </p:ext>
            </p:extLst>
          </p:nvPr>
        </p:nvGraphicFramePr>
        <p:xfrm>
          <a:off x="24815800" y="1539890"/>
          <a:ext cx="5072064" cy="1944686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28800"/>
                <a:gridCol w="3243264"/>
              </a:tblGrid>
              <a:tr h="1013359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  <a:endParaRPr lang="zh-TW" altLang="en-US" sz="4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9297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宜蘭市災害應變中心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03-9325164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宜蘭縣政府教育處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03-9251000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三民國小</a:t>
                      </a:r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1991</a:t>
                      </a:r>
                      <a:endParaRPr lang="zh-TW" altLang="en-US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03-9882271</a:t>
                      </a:r>
                      <a:endParaRPr lang="en-US" altLang="zh-TW" sz="32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2989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三城派出所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03-9881961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礁溪消防分隊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03-9882903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杏和醫院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03-9886996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地震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先避難，再疏散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淹水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垂直避難</a:t>
                      </a:r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海嘯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往高處避難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土石流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預防性撤離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0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標示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951935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建築內路線　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　建築外路線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zh-TW" altLang="en-US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3538" y="498475"/>
            <a:ext cx="29524325" cy="10810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latin typeface="+mn-ea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74525" y="18248313"/>
            <a:ext cx="184150" cy="985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968375" y="19234150"/>
            <a:ext cx="184150" cy="984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16855"/>
              </p:ext>
            </p:extLst>
          </p:nvPr>
        </p:nvGraphicFramePr>
        <p:xfrm>
          <a:off x="363538" y="18626138"/>
          <a:ext cx="23341011" cy="2707961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2750638"/>
                <a:gridCol w="3439024"/>
                <a:gridCol w="3048000"/>
                <a:gridCol w="3556000"/>
                <a:gridCol w="3454400"/>
                <a:gridCol w="3581400"/>
                <a:gridCol w="3511549"/>
              </a:tblGrid>
              <a:tr h="1185862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 smtClean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室內避難</a:t>
                      </a:r>
                      <a:endParaRPr lang="en-US" altLang="zh-TW" sz="3200" b="1" u="none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室外避難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3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3200" b="1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209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救援器材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通訊設備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危險區域</a:t>
                      </a: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433" name="圖片 28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114" y="20112038"/>
            <a:ext cx="83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5" name="圖片 29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896" y="20200937"/>
            <a:ext cx="7969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6" name="圖片 299" descr="「指56」救護站標誌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1498219" y="18907919"/>
            <a:ext cx="782637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9727" y="18952369"/>
            <a:ext cx="1728787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9" name="圖片 306" descr="12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18781713"/>
            <a:ext cx="793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40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348245" y="18821400"/>
            <a:ext cx="5159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89757"/>
              </p:ext>
            </p:extLst>
          </p:nvPr>
        </p:nvGraphicFramePr>
        <p:xfrm>
          <a:off x="627017" y="498475"/>
          <a:ext cx="29267196" cy="108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4219"/>
                <a:gridCol w="4851962"/>
                <a:gridCol w="3461015"/>
              </a:tblGrid>
              <a:tr h="1081088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宜蘭縣礁溪鄉三民國小─校園防災地圖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淹水災害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5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0" marR="91450" marT="45766" marB="45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45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35.7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24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48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47.1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0" marR="91450" marT="45766" marB="457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109.03</a:t>
                      </a:r>
                      <a:r>
                        <a:rPr lang="zh-TW" altLang="en-US" sz="32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 行務處製</a:t>
                      </a:r>
                      <a:endParaRPr lang="zh-TW" altLang="en-US" sz="3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0" marR="91450" marT="45766" marB="45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46" name="直線箭頭接點 53"/>
          <p:cNvCxnSpPr/>
          <p:nvPr/>
        </p:nvCxnSpPr>
        <p:spPr>
          <a:xfrm>
            <a:off x="26631900" y="19795793"/>
            <a:ext cx="1773238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7" name="直線單箭頭接點 346"/>
          <p:cNvCxnSpPr/>
          <p:nvPr/>
        </p:nvCxnSpPr>
        <p:spPr>
          <a:xfrm>
            <a:off x="26631900" y="20650993"/>
            <a:ext cx="177323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454" name="圖片 29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705" y="20178712"/>
            <a:ext cx="1014413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62" name="表格 4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360214"/>
              </p:ext>
            </p:extLst>
          </p:nvPr>
        </p:nvGraphicFramePr>
        <p:xfrm>
          <a:off x="5593851" y="3071906"/>
          <a:ext cx="13516476" cy="3386157"/>
        </p:xfrm>
        <a:graphic>
          <a:graphicData uri="http://schemas.openxmlformats.org/drawingml/2006/table">
            <a:tbl>
              <a:tblPr firstRow="1" firstCol="1" bandRow="1"/>
              <a:tblGrid>
                <a:gridCol w="855292"/>
                <a:gridCol w="1156408"/>
                <a:gridCol w="1334317"/>
                <a:gridCol w="1385623"/>
                <a:gridCol w="481401"/>
                <a:gridCol w="1713614"/>
                <a:gridCol w="542364"/>
                <a:gridCol w="1332872"/>
                <a:gridCol w="1423271"/>
                <a:gridCol w="1363968"/>
                <a:gridCol w="1927346"/>
              </a:tblGrid>
              <a:tr h="731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自然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美術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effectLst/>
                          <a:latin typeface="+mn-ea"/>
                          <a:ea typeface="+mn-ea"/>
                        </a:rPr>
                        <a:t>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effectLst/>
                          <a:latin typeface="+mn-ea"/>
                          <a:ea typeface="+mn-ea"/>
                        </a:rPr>
                        <a:t>梯</a:t>
                      </a:r>
                      <a:endParaRPr lang="zh-TW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國樂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社會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3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英語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電腦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校長室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資源班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無障礙廁所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5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階梯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教職員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辦公室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無障礙廁所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88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3" name="表格 4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84328"/>
              </p:ext>
            </p:extLst>
          </p:nvPr>
        </p:nvGraphicFramePr>
        <p:xfrm>
          <a:off x="19317789" y="2517868"/>
          <a:ext cx="3283654" cy="8031164"/>
        </p:xfrm>
        <a:graphic>
          <a:graphicData uri="http://schemas.openxmlformats.org/drawingml/2006/table">
            <a:tbl>
              <a:tblPr firstRow="1" firstCol="1" bandRow="1"/>
              <a:tblGrid>
                <a:gridCol w="1120610"/>
                <a:gridCol w="1032141"/>
                <a:gridCol w="1130903"/>
              </a:tblGrid>
              <a:tr h="1006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5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保健室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B5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394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                        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182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A4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B4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C2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靜思</a:t>
                      </a:r>
                      <a:endParaRPr lang="en-US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書軒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B3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+mn-ea"/>
                          <a:ea typeface="+mn-ea"/>
                        </a:rPr>
                        <a:t>C1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92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　　工具室／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茶水間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　　　　　　／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02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A2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B2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鄉土</a:t>
                      </a:r>
                      <a:endParaRPr lang="en-US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藝術家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9" name="表格 4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013217"/>
              </p:ext>
            </p:extLst>
          </p:nvPr>
        </p:nvGraphicFramePr>
        <p:xfrm>
          <a:off x="19971411" y="10815731"/>
          <a:ext cx="2569002" cy="5680665"/>
        </p:xfrm>
        <a:graphic>
          <a:graphicData uri="http://schemas.openxmlformats.org/drawingml/2006/table">
            <a:tbl>
              <a:tblPr firstRow="1" firstCol="1" bandRow="1"/>
              <a:tblGrid>
                <a:gridCol w="1321046"/>
                <a:gridCol w="1247956"/>
              </a:tblGrid>
              <a:tr h="109759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機車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停車棚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回收室</a:t>
                      </a: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3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停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車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棚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0" name="矩形 439"/>
          <p:cNvSpPr/>
          <p:nvPr/>
        </p:nvSpPr>
        <p:spPr>
          <a:xfrm>
            <a:off x="1740048" y="2981531"/>
            <a:ext cx="3683000" cy="345122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chemeClr val="tx1"/>
                </a:solidFill>
                <a:latin typeface="+mn-ea"/>
              </a:rPr>
              <a:t>風雨操場</a:t>
            </a:r>
          </a:p>
        </p:txBody>
      </p:sp>
      <p:graphicFrame>
        <p:nvGraphicFramePr>
          <p:cNvPr id="441" name="表格 4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94534"/>
              </p:ext>
            </p:extLst>
          </p:nvPr>
        </p:nvGraphicFramePr>
        <p:xfrm>
          <a:off x="2668089" y="6709672"/>
          <a:ext cx="2259012" cy="4905375"/>
        </p:xfrm>
        <a:graphic>
          <a:graphicData uri="http://schemas.openxmlformats.org/drawingml/2006/table">
            <a:tbl>
              <a:tblPr firstRow="1" firstCol="1" bandRow="1"/>
              <a:tblGrid>
                <a:gridCol w="1172592"/>
                <a:gridCol w="1086420"/>
              </a:tblGrid>
              <a:tr h="11971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圖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館</a:t>
                      </a: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小金棗班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12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活動室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2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體能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大金棗班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3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幼兒園儲藏室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幼兒園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44" name="直線接點 443"/>
          <p:cNvCxnSpPr/>
          <p:nvPr/>
        </p:nvCxnSpPr>
        <p:spPr>
          <a:xfrm flipV="1">
            <a:off x="2663326" y="10464109"/>
            <a:ext cx="2260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575" name="文字方塊 448"/>
          <p:cNvSpPr txBox="1">
            <a:spLocks noChangeArrowheads="1"/>
          </p:cNvSpPr>
          <p:nvPr/>
        </p:nvSpPr>
        <p:spPr bwMode="auto">
          <a:xfrm>
            <a:off x="2790326" y="10052947"/>
            <a:ext cx="92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kumimoji="0" lang="zh-TW" altLang="en-US" sz="2400" b="1"/>
              <a:t>樓梯</a:t>
            </a:r>
          </a:p>
        </p:txBody>
      </p:sp>
      <p:graphicFrame>
        <p:nvGraphicFramePr>
          <p:cNvPr id="452" name="表格 4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14211"/>
              </p:ext>
            </p:extLst>
          </p:nvPr>
        </p:nvGraphicFramePr>
        <p:xfrm>
          <a:off x="2663326" y="12001271"/>
          <a:ext cx="2263775" cy="1020763"/>
        </p:xfrm>
        <a:graphic>
          <a:graphicData uri="http://schemas.openxmlformats.org/drawingml/2006/table">
            <a:tbl>
              <a:tblPr firstRow="1" firstCol="1" bandRow="1"/>
              <a:tblGrid>
                <a:gridCol w="2263775"/>
              </a:tblGrid>
              <a:tr h="1020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廚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房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88" name="矩形 487"/>
          <p:cNvSpPr/>
          <p:nvPr/>
        </p:nvSpPr>
        <p:spPr>
          <a:xfrm>
            <a:off x="13059864" y="6786656"/>
            <a:ext cx="1506537" cy="8667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  <a:latin typeface="+mn-ea"/>
              </a:rPr>
              <a:t>司令台</a:t>
            </a:r>
          </a:p>
        </p:txBody>
      </p:sp>
      <p:grpSp>
        <p:nvGrpSpPr>
          <p:cNvPr id="5" name="群組 4"/>
          <p:cNvGrpSpPr/>
          <p:nvPr/>
        </p:nvGrpSpPr>
        <p:grpSpPr>
          <a:xfrm>
            <a:off x="5987551" y="7889968"/>
            <a:ext cx="13052425" cy="6813550"/>
            <a:chOff x="5987551" y="7889968"/>
            <a:chExt cx="13052425" cy="6813550"/>
          </a:xfrm>
        </p:grpSpPr>
        <p:sp>
          <p:nvSpPr>
            <p:cNvPr id="486" name="橢圓 14"/>
            <p:cNvSpPr/>
            <p:nvPr/>
          </p:nvSpPr>
          <p:spPr>
            <a:xfrm rot="5400000">
              <a:off x="9305426" y="4968968"/>
              <a:ext cx="6813550" cy="12655550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7" name="橢圓 14"/>
            <p:cNvSpPr/>
            <p:nvPr/>
          </p:nvSpPr>
          <p:spPr>
            <a:xfrm rot="5400000">
              <a:off x="10044173" y="5719896"/>
              <a:ext cx="5545137" cy="11250613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6" name="矩形 465"/>
            <p:cNvSpPr/>
            <p:nvPr/>
          </p:nvSpPr>
          <p:spPr>
            <a:xfrm>
              <a:off x="5987551" y="7889968"/>
              <a:ext cx="13052425" cy="5603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489" name="矩形 488"/>
          <p:cNvSpPr/>
          <p:nvPr/>
        </p:nvSpPr>
        <p:spPr>
          <a:xfrm>
            <a:off x="5987551" y="7023193"/>
            <a:ext cx="1155700" cy="660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  <a:latin typeface="+mn-ea"/>
              </a:rPr>
              <a:t>沙坑</a:t>
            </a:r>
          </a:p>
        </p:txBody>
      </p:sp>
      <p:sp>
        <p:nvSpPr>
          <p:cNvPr id="465" name="矩形 464"/>
          <p:cNvSpPr/>
          <p:nvPr/>
        </p:nvSpPr>
        <p:spPr>
          <a:xfrm>
            <a:off x="7143251" y="7023193"/>
            <a:ext cx="3221038" cy="66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</a:rPr>
              <a:t>跳遠跑道</a:t>
            </a:r>
          </a:p>
        </p:txBody>
      </p:sp>
      <p:sp>
        <p:nvSpPr>
          <p:cNvPr id="468" name="矩形 467"/>
          <p:cNvSpPr/>
          <p:nvPr/>
        </p:nvSpPr>
        <p:spPr>
          <a:xfrm>
            <a:off x="2660775" y="13023160"/>
            <a:ext cx="1068387" cy="341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教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師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停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車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場</a:t>
            </a: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</p:txBody>
      </p:sp>
      <p:sp>
        <p:nvSpPr>
          <p:cNvPr id="493" name="橢圓 14"/>
          <p:cNvSpPr/>
          <p:nvPr/>
        </p:nvSpPr>
        <p:spPr>
          <a:xfrm>
            <a:off x="17952539" y="14803531"/>
            <a:ext cx="2174875" cy="1708150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rgbClr val="FF0000"/>
                </a:solidFill>
                <a:latin typeface="+mn-ea"/>
              </a:rPr>
              <a:t>生態池</a:t>
            </a:r>
          </a:p>
        </p:txBody>
      </p:sp>
      <p:cxnSp>
        <p:nvCxnSpPr>
          <p:cNvPr id="470" name="直線接點 469"/>
          <p:cNvCxnSpPr/>
          <p:nvPr/>
        </p:nvCxnSpPr>
        <p:spPr>
          <a:xfrm flipV="1">
            <a:off x="1486568" y="2130519"/>
            <a:ext cx="21312608" cy="9484528"/>
          </a:xfrm>
          <a:prstGeom prst="bentConnector3">
            <a:avLst>
              <a:gd name="adj1" fmla="val -1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0" name="直線接點 489"/>
          <p:cNvCxnSpPr/>
          <p:nvPr/>
        </p:nvCxnSpPr>
        <p:spPr>
          <a:xfrm>
            <a:off x="1513808" y="17247657"/>
            <a:ext cx="27483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2" name="直線接點 491"/>
          <p:cNvCxnSpPr/>
          <p:nvPr/>
        </p:nvCxnSpPr>
        <p:spPr>
          <a:xfrm>
            <a:off x="22799176" y="2130518"/>
            <a:ext cx="76200" cy="150708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直線接點 517"/>
          <p:cNvCxnSpPr/>
          <p:nvPr/>
        </p:nvCxnSpPr>
        <p:spPr>
          <a:xfrm>
            <a:off x="5714501" y="17265743"/>
            <a:ext cx="5477669" cy="41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直線接點 526"/>
          <p:cNvCxnSpPr/>
          <p:nvPr/>
        </p:nvCxnSpPr>
        <p:spPr>
          <a:xfrm>
            <a:off x="13582151" y="17247657"/>
            <a:ext cx="6940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9" name="直線接點 528"/>
          <p:cNvCxnSpPr/>
          <p:nvPr/>
        </p:nvCxnSpPr>
        <p:spPr>
          <a:xfrm>
            <a:off x="21830007" y="17265743"/>
            <a:ext cx="1090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3" name="矩形 532"/>
          <p:cNvSpPr/>
          <p:nvPr/>
        </p:nvSpPr>
        <p:spPr>
          <a:xfrm flipH="1">
            <a:off x="4333376" y="16848231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5" name="矩形 534"/>
          <p:cNvSpPr/>
          <p:nvPr/>
        </p:nvSpPr>
        <p:spPr>
          <a:xfrm flipH="1">
            <a:off x="11101683" y="16756403"/>
            <a:ext cx="90487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0" name="矩形 539"/>
          <p:cNvSpPr/>
          <p:nvPr/>
        </p:nvSpPr>
        <p:spPr>
          <a:xfrm flipH="1">
            <a:off x="13493251" y="16726906"/>
            <a:ext cx="88900" cy="8620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1" name="矩形 540"/>
          <p:cNvSpPr/>
          <p:nvPr/>
        </p:nvSpPr>
        <p:spPr>
          <a:xfrm flipH="1">
            <a:off x="20490785" y="16848231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2" name="矩形 541"/>
          <p:cNvSpPr/>
          <p:nvPr/>
        </p:nvSpPr>
        <p:spPr>
          <a:xfrm flipH="1">
            <a:off x="21784764" y="16792335"/>
            <a:ext cx="90487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3" name="文字方塊 542"/>
          <p:cNvSpPr txBox="1"/>
          <p:nvPr/>
        </p:nvSpPr>
        <p:spPr>
          <a:xfrm>
            <a:off x="11700567" y="16923326"/>
            <a:ext cx="1414462" cy="611187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校門</a:t>
            </a:r>
            <a:endParaRPr kumimoji="0" lang="zh-TW" altLang="en-US" sz="2800" b="1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544" name="文字方塊 543"/>
          <p:cNvSpPr txBox="1"/>
          <p:nvPr/>
        </p:nvSpPr>
        <p:spPr>
          <a:xfrm>
            <a:off x="4317400" y="16974437"/>
            <a:ext cx="1512887" cy="611188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ysClr val="windowText" lastClr="000000"/>
                </a:solidFill>
                <a:latin typeface="+mn-ea"/>
                <a:ea typeface="+mn-ea"/>
              </a:rPr>
              <a:t>側門</a:t>
            </a:r>
          </a:p>
        </p:txBody>
      </p:sp>
      <p:sp>
        <p:nvSpPr>
          <p:cNvPr id="552" name="文字方塊 551"/>
          <p:cNvSpPr txBox="1"/>
          <p:nvPr/>
        </p:nvSpPr>
        <p:spPr>
          <a:xfrm>
            <a:off x="20608426" y="17043160"/>
            <a:ext cx="1128713" cy="612775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ysClr val="windowText" lastClr="000000"/>
                </a:solidFill>
                <a:latin typeface="+mn-ea"/>
                <a:ea typeface="+mn-ea"/>
              </a:rPr>
              <a:t>側門</a:t>
            </a:r>
          </a:p>
        </p:txBody>
      </p:sp>
      <p:sp>
        <p:nvSpPr>
          <p:cNvPr id="553" name="矩形 552"/>
          <p:cNvSpPr/>
          <p:nvPr/>
        </p:nvSpPr>
        <p:spPr>
          <a:xfrm flipH="1">
            <a:off x="5733462" y="16836640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3" name="剪去單一角落矩形 512"/>
          <p:cNvSpPr/>
          <p:nvPr/>
        </p:nvSpPr>
        <p:spPr>
          <a:xfrm>
            <a:off x="5979614" y="15243268"/>
            <a:ext cx="4797425" cy="1452563"/>
          </a:xfrm>
          <a:prstGeom prst="snip1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515" name="直線接點 514"/>
          <p:cNvCxnSpPr/>
          <p:nvPr/>
        </p:nvCxnSpPr>
        <p:spPr>
          <a:xfrm>
            <a:off x="7644901" y="15271843"/>
            <a:ext cx="0" cy="14239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4" name="文字方塊 553"/>
          <p:cNvSpPr txBox="1"/>
          <p:nvPr/>
        </p:nvSpPr>
        <p:spPr>
          <a:xfrm>
            <a:off x="6103439" y="15546481"/>
            <a:ext cx="1414462" cy="919162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教育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農園</a:t>
            </a:r>
          </a:p>
        </p:txBody>
      </p:sp>
      <p:sp>
        <p:nvSpPr>
          <p:cNvPr id="555" name="文字方塊 554"/>
          <p:cNvSpPr txBox="1"/>
          <p:nvPr/>
        </p:nvSpPr>
        <p:spPr>
          <a:xfrm>
            <a:off x="8046539" y="15590931"/>
            <a:ext cx="1933575" cy="920750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綠能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花園</a:t>
            </a:r>
          </a:p>
        </p:txBody>
      </p:sp>
      <p:sp>
        <p:nvSpPr>
          <p:cNvPr id="556" name="剪去單一角落矩形 555"/>
          <p:cNvSpPr/>
          <p:nvPr/>
        </p:nvSpPr>
        <p:spPr>
          <a:xfrm flipH="1">
            <a:off x="13825039" y="15216281"/>
            <a:ext cx="3933824" cy="1450975"/>
          </a:xfrm>
          <a:prstGeom prst="snip1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57" name="文字方塊 556"/>
          <p:cNvSpPr txBox="1"/>
          <p:nvPr/>
        </p:nvSpPr>
        <p:spPr>
          <a:xfrm>
            <a:off x="14872789" y="15481393"/>
            <a:ext cx="1933575" cy="920750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綠能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花園</a:t>
            </a:r>
          </a:p>
        </p:txBody>
      </p:sp>
      <p:pic>
        <p:nvPicPr>
          <p:cNvPr id="16613" name="圖片 557" descr="http://johnwell.com.tw/files/products/20078817732_SD-19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223" y="5219147"/>
            <a:ext cx="711277" cy="39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4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8752976" y="3417981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5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381376" y="3417981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6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381376" y="4368893"/>
            <a:ext cx="2921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7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8752976" y="4368893"/>
            <a:ext cx="2921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8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351214" y="5311868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9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4215564" y="3417981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0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606214" y="3381468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1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4185401" y="4391118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2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595101" y="4319681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3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660401" y="7619623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4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630239" y="9589338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5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660401" y="12001271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6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3526926" y="8698809"/>
            <a:ext cx="2936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7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287626" y="6037356"/>
            <a:ext cx="2730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8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460789" y="6037356"/>
            <a:ext cx="29368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9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1454564" y="6037356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0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386051" y="9329831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1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362364" y="9329831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2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1368839" y="9329831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3" name="圖片 731" descr="「指56」救護站標誌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9392749" y="3972630"/>
            <a:ext cx="695927" cy="75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5" name="圖片 73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259" y="4068269"/>
            <a:ext cx="618572" cy="57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6" name="圖片 73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051" y="7407368"/>
            <a:ext cx="7064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7" name="圖片 73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1828" y="5219147"/>
            <a:ext cx="423211" cy="42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8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471901" y="3263993"/>
            <a:ext cx="2730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9" name="irc_mi" descr="http://www.clker.com/cliparts/b/f/3/8/1194984863413596986extincteur_yves_guillou_01.svg.med.pn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418203" y="3230879"/>
            <a:ext cx="344941" cy="59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3" name="直線箭頭接點 53"/>
          <p:cNvCxnSpPr/>
          <p:nvPr/>
        </p:nvCxnSpPr>
        <p:spPr>
          <a:xfrm flipV="1">
            <a:off x="7608297" y="4750688"/>
            <a:ext cx="3551329" cy="3254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4" name="直線箭頭接點 53"/>
          <p:cNvCxnSpPr/>
          <p:nvPr/>
        </p:nvCxnSpPr>
        <p:spPr>
          <a:xfrm>
            <a:off x="6436546" y="5591670"/>
            <a:ext cx="3893184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8" name="直線箭頭接點 53"/>
          <p:cNvCxnSpPr/>
          <p:nvPr/>
        </p:nvCxnSpPr>
        <p:spPr>
          <a:xfrm flipH="1">
            <a:off x="12074525" y="4750688"/>
            <a:ext cx="6920354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0" name="直線箭頭接點 53"/>
          <p:cNvCxnSpPr/>
          <p:nvPr/>
        </p:nvCxnSpPr>
        <p:spPr>
          <a:xfrm flipH="1">
            <a:off x="12967789" y="5648418"/>
            <a:ext cx="6051551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9" name="直線箭頭接點 53"/>
          <p:cNvCxnSpPr/>
          <p:nvPr/>
        </p:nvCxnSpPr>
        <p:spPr>
          <a:xfrm flipH="1">
            <a:off x="18592800" y="3387818"/>
            <a:ext cx="753564" cy="86902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4" name="直線箭頭接點 53"/>
          <p:cNvCxnSpPr/>
          <p:nvPr/>
        </p:nvCxnSpPr>
        <p:spPr>
          <a:xfrm flipH="1">
            <a:off x="19744826" y="3467057"/>
            <a:ext cx="628026" cy="26207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9" name="直線箭頭接點 53"/>
          <p:cNvCxnSpPr/>
          <p:nvPr/>
        </p:nvCxnSpPr>
        <p:spPr>
          <a:xfrm flipH="1" flipV="1">
            <a:off x="19317789" y="4991373"/>
            <a:ext cx="26988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4" name="直線箭頭接點 53"/>
          <p:cNvCxnSpPr/>
          <p:nvPr/>
        </p:nvCxnSpPr>
        <p:spPr>
          <a:xfrm flipH="1" flipV="1">
            <a:off x="20420325" y="5092793"/>
            <a:ext cx="42863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5" name="直線箭頭接點 53"/>
          <p:cNvCxnSpPr/>
          <p:nvPr/>
        </p:nvCxnSpPr>
        <p:spPr>
          <a:xfrm flipH="1" flipV="1">
            <a:off x="21456665" y="5114224"/>
            <a:ext cx="15875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6" name="直線箭頭接點 53"/>
          <p:cNvCxnSpPr/>
          <p:nvPr/>
        </p:nvCxnSpPr>
        <p:spPr>
          <a:xfrm flipV="1">
            <a:off x="19346364" y="7602629"/>
            <a:ext cx="0" cy="288766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3" name="直線箭頭接點 53"/>
          <p:cNvCxnSpPr/>
          <p:nvPr/>
        </p:nvCxnSpPr>
        <p:spPr>
          <a:xfrm flipH="1" flipV="1">
            <a:off x="20349039" y="8424570"/>
            <a:ext cx="46038" cy="209867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4" name="直線箭頭接點 53"/>
          <p:cNvCxnSpPr/>
          <p:nvPr/>
        </p:nvCxnSpPr>
        <p:spPr>
          <a:xfrm flipH="1" flipV="1">
            <a:off x="21397751" y="8450356"/>
            <a:ext cx="14290" cy="101600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5" name="直線箭頭接點 53"/>
          <p:cNvCxnSpPr/>
          <p:nvPr/>
        </p:nvCxnSpPr>
        <p:spPr>
          <a:xfrm flipH="1">
            <a:off x="4832815" y="6740516"/>
            <a:ext cx="60431" cy="361226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11192170" y="17588919"/>
            <a:ext cx="2431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十六結路</a:t>
            </a:r>
            <a:endParaRPr lang="zh-TW" altLang="en-US" sz="4000" b="1" dirty="0"/>
          </a:p>
        </p:txBody>
      </p:sp>
      <p:pic>
        <p:nvPicPr>
          <p:cNvPr id="127" name="圖片 306" descr="12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16" y="8300962"/>
            <a:ext cx="636110" cy="63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圖片 306" descr="12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0490" y="3099290"/>
            <a:ext cx="636110" cy="63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2" name="直線箭頭接點 53"/>
          <p:cNvCxnSpPr/>
          <p:nvPr/>
        </p:nvCxnSpPr>
        <p:spPr>
          <a:xfrm flipV="1">
            <a:off x="7605489" y="3745402"/>
            <a:ext cx="3554137" cy="1627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3" name="直線箭頭接點 53"/>
          <p:cNvCxnSpPr/>
          <p:nvPr/>
        </p:nvCxnSpPr>
        <p:spPr>
          <a:xfrm flipH="1" flipV="1">
            <a:off x="12032945" y="3745403"/>
            <a:ext cx="6920353" cy="16272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9" name="矩形 148"/>
          <p:cNvSpPr/>
          <p:nvPr/>
        </p:nvSpPr>
        <p:spPr>
          <a:xfrm rot="5400000" flipH="1">
            <a:off x="1490949" y="11227461"/>
            <a:ext cx="45719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0" name="矩形 149"/>
          <p:cNvSpPr/>
          <p:nvPr/>
        </p:nvSpPr>
        <p:spPr>
          <a:xfrm rot="5400000" flipH="1">
            <a:off x="1509279" y="11828777"/>
            <a:ext cx="56679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55" name="直線接點 154"/>
          <p:cNvCxnSpPr>
            <a:stCxn id="150" idx="1"/>
          </p:cNvCxnSpPr>
          <p:nvPr/>
        </p:nvCxnSpPr>
        <p:spPr>
          <a:xfrm flipH="1">
            <a:off x="1486568" y="12288917"/>
            <a:ext cx="51051" cy="50181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文字方塊 29"/>
          <p:cNvSpPr txBox="1"/>
          <p:nvPr/>
        </p:nvSpPr>
        <p:spPr>
          <a:xfrm>
            <a:off x="477417" y="4387843"/>
            <a:ext cx="800219" cy="56151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000" b="1" dirty="0" smtClean="0"/>
              <a:t>三民社區活動中心廣場</a:t>
            </a:r>
            <a:endParaRPr lang="zh-TW" altLang="en-US" sz="4000" b="1" dirty="0"/>
          </a:p>
        </p:txBody>
      </p:sp>
      <p:sp>
        <p:nvSpPr>
          <p:cNvPr id="160" name="文字方塊 159"/>
          <p:cNvSpPr txBox="1"/>
          <p:nvPr/>
        </p:nvSpPr>
        <p:spPr>
          <a:xfrm>
            <a:off x="-366622" y="11614202"/>
            <a:ext cx="3512914" cy="612025"/>
          </a:xfrm>
          <a:prstGeom prst="rect">
            <a:avLst/>
          </a:prstGeom>
          <a:noFill/>
        </p:spPr>
        <p:txBody>
          <a:bodyPr wrap="square"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往活動中心側門</a:t>
            </a:r>
            <a:endParaRPr kumimoji="0" lang="zh-TW" altLang="en-US" sz="2800" b="1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pic>
        <p:nvPicPr>
          <p:cNvPr id="174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663" y="5717970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5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693" y="5746811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6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873" y="14356448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文字方塊 44"/>
          <p:cNvSpPr txBox="1"/>
          <p:nvPr/>
        </p:nvSpPr>
        <p:spPr>
          <a:xfrm>
            <a:off x="19364568" y="12216710"/>
            <a:ext cx="1061413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latin typeface="+mj-ea"/>
                <a:ea typeface="+mj-ea"/>
              </a:rPr>
              <a:t>汽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latin typeface="+mj-ea"/>
                <a:ea typeface="+mj-ea"/>
              </a:rPr>
              <a:t>車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latin typeface="+mj-ea"/>
                <a:ea typeface="+mj-ea"/>
              </a:rPr>
              <a:t>停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latin typeface="+mj-ea"/>
                <a:ea typeface="+mj-ea"/>
              </a:rPr>
              <a:t>車</a:t>
            </a:r>
            <a:endParaRPr lang="en-US" altLang="zh-TW" sz="2400" b="1" dirty="0" smtClean="0"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latin typeface="+mj-ea"/>
                <a:ea typeface="+mj-ea"/>
              </a:rPr>
              <a:t>格</a:t>
            </a:r>
            <a:endParaRPr lang="en-US" altLang="zh-TW" sz="2400" b="1" dirty="0" smtClean="0">
              <a:latin typeface="+mj-ea"/>
              <a:ea typeface="+mj-ea"/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1755774" y="2301903"/>
            <a:ext cx="17354551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/>
              <a:t>後　方　坡　坎</a:t>
            </a:r>
            <a:endParaRPr lang="zh-TW" altLang="en-US" sz="2800" b="1" dirty="0"/>
          </a:p>
        </p:txBody>
      </p:sp>
      <p:pic>
        <p:nvPicPr>
          <p:cNvPr id="146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0153" y="2064642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圖片 73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047" y="7525785"/>
            <a:ext cx="423211" cy="42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6" name="直線箭頭接點 53"/>
          <p:cNvCxnSpPr/>
          <p:nvPr/>
        </p:nvCxnSpPr>
        <p:spPr>
          <a:xfrm flipV="1">
            <a:off x="3793626" y="7843234"/>
            <a:ext cx="0" cy="215975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59" name="Picture 2" descr="P:\11233\geo.jpg"/>
          <p:cNvPicPr>
            <a:picLocks noChangeAspect="1" noChangeArrowheads="1"/>
          </p:cNvPicPr>
          <p:nvPr/>
        </p:nvPicPr>
        <p:blipFill>
          <a:blip r:embed="rId15" cstate="print"/>
          <a:srcRect l="9091" t="81529" r="55491" b="13647"/>
          <a:stretch>
            <a:fillRect/>
          </a:stretch>
        </p:blipFill>
        <p:spPr bwMode="auto">
          <a:xfrm>
            <a:off x="22075723" y="17831167"/>
            <a:ext cx="1523107" cy="292569"/>
          </a:xfrm>
          <a:prstGeom prst="rect">
            <a:avLst/>
          </a:prstGeom>
          <a:noFill/>
        </p:spPr>
      </p:pic>
      <p:sp>
        <p:nvSpPr>
          <p:cNvPr id="161" name="文字方塊 160"/>
          <p:cNvSpPr txBox="1"/>
          <p:nvPr/>
        </p:nvSpPr>
        <p:spPr>
          <a:xfrm>
            <a:off x="22195967" y="17534513"/>
            <a:ext cx="1282617" cy="290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1:1000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pic>
        <p:nvPicPr>
          <p:cNvPr id="162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94" y="2563513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382" y="10115430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0" name="直線箭頭接點 53"/>
          <p:cNvCxnSpPr>
            <a:endCxn id="440" idx="3"/>
          </p:cNvCxnSpPr>
          <p:nvPr/>
        </p:nvCxnSpPr>
        <p:spPr>
          <a:xfrm flipV="1">
            <a:off x="3594521" y="4707144"/>
            <a:ext cx="1828527" cy="206560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7921" y="5165436"/>
            <a:ext cx="495330" cy="50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" name="圖片 305" descr="1021室外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126" y="18906331"/>
            <a:ext cx="814388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2" name="圖片 28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681" y="20151726"/>
            <a:ext cx="80168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圖片 5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9972" y="20034718"/>
            <a:ext cx="1168358" cy="1069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8971" y="18906330"/>
            <a:ext cx="867157" cy="88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7" name="直線箭頭接點 53"/>
          <p:cNvCxnSpPr/>
          <p:nvPr/>
        </p:nvCxnSpPr>
        <p:spPr>
          <a:xfrm flipH="1">
            <a:off x="3581548" y="10283928"/>
            <a:ext cx="1029640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8" name="直線箭頭接點 53"/>
          <p:cNvCxnSpPr/>
          <p:nvPr/>
        </p:nvCxnSpPr>
        <p:spPr>
          <a:xfrm>
            <a:off x="19560676" y="8170162"/>
            <a:ext cx="1612106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3" name="直線箭頭接點 53"/>
          <p:cNvCxnSpPr/>
          <p:nvPr/>
        </p:nvCxnSpPr>
        <p:spPr>
          <a:xfrm>
            <a:off x="19364568" y="4906535"/>
            <a:ext cx="1612106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5" name="直線箭頭接點 53"/>
          <p:cNvCxnSpPr/>
          <p:nvPr/>
        </p:nvCxnSpPr>
        <p:spPr>
          <a:xfrm flipV="1">
            <a:off x="12816741" y="4311608"/>
            <a:ext cx="0" cy="172574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6" name="直線箭頭接點 53"/>
          <p:cNvCxnSpPr/>
          <p:nvPr/>
        </p:nvCxnSpPr>
        <p:spPr>
          <a:xfrm flipV="1">
            <a:off x="10481029" y="4295031"/>
            <a:ext cx="0" cy="197489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5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9" r="17220" b="5859"/>
          <a:stretch>
            <a:fillRect/>
          </a:stretch>
        </p:blipFill>
        <p:spPr bwMode="auto">
          <a:xfrm rot="605133">
            <a:off x="22779000" y="2137115"/>
            <a:ext cx="2170951" cy="22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05" name="表格 7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28995"/>
              </p:ext>
            </p:extLst>
          </p:nvPr>
        </p:nvGraphicFramePr>
        <p:xfrm>
          <a:off x="24747538" y="1217355"/>
          <a:ext cx="5140326" cy="2009324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7862"/>
                <a:gridCol w="3192464"/>
              </a:tblGrid>
              <a:tr h="1013359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防救災資訊</a:t>
                      </a:r>
                      <a:endParaRPr lang="zh-TW" altLang="en-US" sz="4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災害通報單位</a:t>
                      </a:r>
                      <a:endParaRPr lang="zh-TW" altLang="en-US" sz="40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9297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教育部校安中心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02-33437855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02-33437856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宜蘭市災害應變中心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03-9325164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宜蘭縣政府教育處</a:t>
                      </a: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03-9251000</a:t>
                      </a:r>
                    </a:p>
                    <a:p>
                      <a:pPr algn="ctr"/>
                      <a:r>
                        <a:rPr lang="zh-TW" altLang="en-US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三民國小</a:t>
                      </a:r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1991</a:t>
                      </a:r>
                      <a:endParaRPr lang="zh-TW" altLang="en-US" sz="3200" b="1" kern="1200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algn="ctr"/>
                      <a:r>
                        <a:rPr lang="en-US" altLang="zh-TW" sz="3200" b="1" kern="1200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03-9882271</a:t>
                      </a:r>
                      <a:endParaRPr lang="en-US" altLang="zh-TW" sz="32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警消醫療單位</a:t>
                      </a:r>
                      <a:endParaRPr lang="zh-TW" altLang="en-US" sz="40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2989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三城派出所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03-9881961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礁溪消防分隊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03-9882903</a:t>
                      </a:r>
                    </a:p>
                    <a:p>
                      <a:pPr algn="ctr"/>
                      <a:r>
                        <a:rPr lang="zh-TW" altLang="en-US" sz="3200" b="1" dirty="0" smtClean="0">
                          <a:solidFill>
                            <a:srgbClr val="0000C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杏和醫院</a:t>
                      </a:r>
                      <a:endParaRPr lang="en-US" altLang="zh-TW" sz="3200" b="1" dirty="0" smtClean="0">
                        <a:solidFill>
                          <a:srgbClr val="0000C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en-US" altLang="zh-TW" sz="32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03-9886996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13359">
                <a:tc gridSpan="2"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各類災害避難原則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地震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先避難，再疏散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淹水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垂直避難</a:t>
                      </a:r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海嘯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latin typeface="微軟正黑體" pitchFamily="34" charset="-120"/>
                          <a:ea typeface="微軟正黑體" pitchFamily="34" charset="-120"/>
                        </a:rPr>
                        <a:t>往高處避難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1076320">
                <a:tc>
                  <a:txBody>
                    <a:bodyPr/>
                    <a:lstStyle/>
                    <a:p>
                      <a:pPr marL="0" indent="0" algn="ctr" defTabSz="147607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zh-TW" altLang="en-US" sz="3200" b="1" dirty="0">
                          <a:solidFill>
                            <a:srgbClr val="FF00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土石流</a:t>
                      </a:r>
                      <a:endParaRPr lang="en-US" altLang="zh-TW" sz="3200" b="1" kern="1200" dirty="0">
                        <a:solidFill>
                          <a:schemeClr val="dk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r>
                        <a:rPr lang="zh-TW" altLang="en-US" sz="3200" b="1" dirty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預防性撤離</a:t>
                      </a:r>
                      <a:endParaRPr lang="zh-TW" altLang="en-US" sz="3200" dirty="0"/>
                    </a:p>
                  </a:txBody>
                  <a:tcPr marL="45720" marR="45720" anchor="ctr"/>
                </a:tc>
              </a:tr>
              <a:tr h="1013359">
                <a:tc gridSpan="2">
                  <a:txBody>
                    <a:bodyPr/>
                    <a:lstStyle/>
                    <a:p>
                      <a:pPr marL="0" algn="ctr" defTabSz="1476070" rtl="0" eaLnBrk="1" latinLnBrk="0" hangingPunct="1"/>
                      <a:r>
                        <a:rPr lang="zh-TW" altLang="en-US" sz="4000" b="1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標示</a:t>
                      </a: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4244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建築內路線　　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400" b="1" dirty="0" smtClean="0"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en-US" altLang="zh-TW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endParaRPr lang="zh-TW" altLang="en-US" sz="2400" b="1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428199" marR="428199" marT="201872" marB="201872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3538" y="498475"/>
            <a:ext cx="29524325" cy="10810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latin typeface="+mn-ea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12074525" y="18248313"/>
            <a:ext cx="184150" cy="985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>
              <a:latin typeface="+mn-ea"/>
              <a:ea typeface="+mn-ea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968375" y="19234150"/>
            <a:ext cx="184150" cy="9842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>
              <a:latin typeface="+mn-ea"/>
              <a:ea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80033"/>
              </p:ext>
            </p:extLst>
          </p:nvPr>
        </p:nvGraphicFramePr>
        <p:xfrm>
          <a:off x="363538" y="18626138"/>
          <a:ext cx="23341012" cy="2589212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3118092"/>
                <a:gridCol w="3046170"/>
                <a:gridCol w="3733800"/>
                <a:gridCol w="3149600"/>
                <a:gridCol w="3352800"/>
                <a:gridCol w="3470275"/>
                <a:gridCol w="3470275"/>
              </a:tblGrid>
              <a:tr h="1067113">
                <a:tc rowSpan="2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 smtClean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室內避難</a:t>
                      </a:r>
                      <a:endParaRPr lang="en-US" altLang="zh-TW" sz="3200" b="1" u="none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u="none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室外避難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處所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3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  <a:endParaRPr lang="zh-TW" altLang="en-US" sz="3200" b="1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209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救援器材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通訊設備</a:t>
                      </a:r>
                      <a:endParaRPr lang="en-US" altLang="zh-TW" sz="3200" b="1" u="none" kern="1200" baseline="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r>
                        <a:rPr lang="zh-TW" altLang="en-US" sz="3200" b="1" u="none" kern="1200" baseline="0" dirty="0" smtClean="0">
                          <a:latin typeface="微軟正黑體" pitchFamily="34" charset="-120"/>
                          <a:ea typeface="微軟正黑體" pitchFamily="34" charset="-120"/>
                        </a:rPr>
                        <a:t>放置點</a:t>
                      </a:r>
                      <a:endParaRPr lang="zh-TW" altLang="en-US" sz="3200" b="1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危險區域</a:t>
                      </a:r>
                    </a:p>
                    <a:p>
                      <a:pPr algn="l"/>
                      <a:endParaRPr lang="zh-TW" altLang="en-US" sz="3200" b="1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91451" marR="91451" marT="45733" marB="4573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433" name="圖片 28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0475" y="20218400"/>
            <a:ext cx="83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4" name="圖片 28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8675" y="20118389"/>
            <a:ext cx="801687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5" name="圖片 29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943" y="20029262"/>
            <a:ext cx="974645" cy="1100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6" name="圖片 299" descr="「指56」救護站標誌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2094369" y="18866425"/>
            <a:ext cx="782637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2301" y="18731707"/>
            <a:ext cx="1728787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8" name="圖片 305" descr="1021室外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412" y="18800763"/>
            <a:ext cx="814388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39" name="圖片 306" descr="1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18781713"/>
            <a:ext cx="793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40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263637" y="18907125"/>
            <a:ext cx="5159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130924"/>
              </p:ext>
            </p:extLst>
          </p:nvPr>
        </p:nvGraphicFramePr>
        <p:xfrm>
          <a:off x="376238" y="498475"/>
          <a:ext cx="29517975" cy="108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4998"/>
                <a:gridCol w="4851962"/>
                <a:gridCol w="3461015"/>
              </a:tblGrid>
              <a:tr h="1081088">
                <a:tc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宜蘭縣礁溪鄉三民國小─校園防災地圖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(</a:t>
                      </a:r>
                      <a:r>
                        <a:rPr kumimoji="1" lang="zh-TW" altLang="en-US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地震災害</a:t>
                      </a:r>
                      <a:r>
                        <a:rPr kumimoji="1" lang="en-US" altLang="zh-TW" sz="5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Adobe 繁黑體 Std B"/>
                        </a:rPr>
                        <a:t>)</a:t>
                      </a:r>
                      <a:endParaRPr kumimoji="1" lang="zh-TW" altLang="en-US" sz="5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Adobe 繁黑體 Std B"/>
                      </a:endParaRPr>
                    </a:p>
                  </a:txBody>
                  <a:tcPr marL="91450" marR="91450" marT="45766" marB="45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經度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東經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121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45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35.7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en-US" altLang="zh-TW" sz="28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緯度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: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北緯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24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度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48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分</a:t>
                      </a:r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47.1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秒</a:t>
                      </a:r>
                      <a:endParaRPr lang="zh-TW" altLang="en-US" sz="28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0" marR="91450" marT="45766" marB="4576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109.03</a:t>
                      </a:r>
                      <a:r>
                        <a:rPr kumimoji="0" lang="zh-TW" alt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行務處製</a:t>
                      </a:r>
                    </a:p>
                  </a:txBody>
                  <a:tcPr marL="91450" marR="91450" marT="45766" marB="457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46" name="直線箭頭接點 53"/>
          <p:cNvCxnSpPr/>
          <p:nvPr/>
        </p:nvCxnSpPr>
        <p:spPr>
          <a:xfrm>
            <a:off x="26358850" y="19606200"/>
            <a:ext cx="1773238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7" name="直線單箭頭接點 346"/>
          <p:cNvCxnSpPr/>
          <p:nvPr/>
        </p:nvCxnSpPr>
        <p:spPr>
          <a:xfrm>
            <a:off x="26358850" y="20634325"/>
            <a:ext cx="177323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454" name="圖片 29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142201"/>
            <a:ext cx="1014413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62" name="表格 4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3061"/>
              </p:ext>
            </p:extLst>
          </p:nvPr>
        </p:nvGraphicFramePr>
        <p:xfrm>
          <a:off x="5648325" y="3284538"/>
          <a:ext cx="13446126" cy="3386157"/>
        </p:xfrm>
        <a:graphic>
          <a:graphicData uri="http://schemas.openxmlformats.org/drawingml/2006/table">
            <a:tbl>
              <a:tblPr firstRow="1" firstCol="1" bandRow="1"/>
              <a:tblGrid>
                <a:gridCol w="850841"/>
                <a:gridCol w="1150389"/>
                <a:gridCol w="1327372"/>
                <a:gridCol w="1378411"/>
                <a:gridCol w="478895"/>
                <a:gridCol w="1704695"/>
                <a:gridCol w="539541"/>
                <a:gridCol w="1325935"/>
                <a:gridCol w="1415863"/>
                <a:gridCol w="1356869"/>
                <a:gridCol w="1917315"/>
              </a:tblGrid>
              <a:tr h="731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自然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美術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effectLst/>
                          <a:latin typeface="+mn-ea"/>
                          <a:ea typeface="+mn-ea"/>
                        </a:rPr>
                        <a:t>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effectLst/>
                          <a:latin typeface="+mn-ea"/>
                          <a:ea typeface="+mn-ea"/>
                        </a:rPr>
                        <a:t>梯</a:t>
                      </a:r>
                      <a:endParaRPr lang="zh-TW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國樂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社會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733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英語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電腦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校長室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資源班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無障礙廁所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55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階梯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穿堂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教職員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辦公室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無障礙廁所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廊道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588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地下室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3" name="表格 4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334549"/>
              </p:ext>
            </p:extLst>
          </p:nvPr>
        </p:nvGraphicFramePr>
        <p:xfrm>
          <a:off x="19372263" y="2730500"/>
          <a:ext cx="3205162" cy="8031164"/>
        </p:xfrm>
        <a:graphic>
          <a:graphicData uri="http://schemas.openxmlformats.org/drawingml/2006/table">
            <a:tbl>
              <a:tblPr firstRow="1" firstCol="1" bandRow="1"/>
              <a:tblGrid>
                <a:gridCol w="1120610"/>
                <a:gridCol w="1032141"/>
                <a:gridCol w="1052411"/>
              </a:tblGrid>
              <a:tr h="1006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廁所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50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>
                          <a:effectLst/>
                          <a:latin typeface="+mn-ea"/>
                          <a:ea typeface="+mn-ea"/>
                        </a:rPr>
                        <a:t>保健室</a:t>
                      </a:r>
                      <a:endParaRPr lang="zh-TW" sz="240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B5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394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                        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182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A3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B4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C2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靜思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書軒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B3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C1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924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　　工具室／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茶水間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　　　　　　／</a:t>
                      </a: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樓梯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02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A2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B2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鄉土</a:t>
                      </a:r>
                      <a:endParaRPr lang="en-US" altLang="zh-TW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+mn-ea"/>
                          <a:ea typeface="+mn-ea"/>
                        </a:rPr>
                        <a:t>藝術家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A1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effectLst/>
                          <a:latin typeface="+mn-ea"/>
                          <a:ea typeface="+mn-ea"/>
                        </a:rPr>
                        <a:t>B1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花台</a:t>
                      </a:r>
                      <a:endParaRPr lang="zh-TW" sz="24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64" marR="685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9" name="表格 4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91177"/>
              </p:ext>
            </p:extLst>
          </p:nvPr>
        </p:nvGraphicFramePr>
        <p:xfrm>
          <a:off x="19400838" y="11028363"/>
          <a:ext cx="3194050" cy="5313362"/>
        </p:xfrm>
        <a:graphic>
          <a:graphicData uri="http://schemas.openxmlformats.org/drawingml/2006/table">
            <a:tbl>
              <a:tblPr firstRow="1" firstCol="1" bandRow="1"/>
              <a:tblGrid>
                <a:gridCol w="1976311"/>
                <a:gridCol w="1217739"/>
              </a:tblGrid>
              <a:tr h="73029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機車停車棚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回收室</a:t>
                      </a: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3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停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車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棚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0" name="矩形 439"/>
          <p:cNvSpPr/>
          <p:nvPr/>
        </p:nvSpPr>
        <p:spPr>
          <a:xfrm>
            <a:off x="1739900" y="3219450"/>
            <a:ext cx="3683000" cy="345122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chemeClr val="tx1"/>
                </a:solidFill>
                <a:latin typeface="+mn-ea"/>
              </a:rPr>
              <a:t>風雨操場</a:t>
            </a:r>
          </a:p>
        </p:txBody>
      </p:sp>
      <p:graphicFrame>
        <p:nvGraphicFramePr>
          <p:cNvPr id="441" name="表格 4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290818"/>
              </p:ext>
            </p:extLst>
          </p:nvPr>
        </p:nvGraphicFramePr>
        <p:xfrm>
          <a:off x="2528311" y="6890647"/>
          <a:ext cx="2259012" cy="4905375"/>
        </p:xfrm>
        <a:graphic>
          <a:graphicData uri="http://schemas.openxmlformats.org/drawingml/2006/table">
            <a:tbl>
              <a:tblPr firstRow="1" firstCol="1" bandRow="1"/>
              <a:tblGrid>
                <a:gridCol w="1172592"/>
                <a:gridCol w="1086420"/>
              </a:tblGrid>
              <a:tr h="11971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館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小金棗班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120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活動室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25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體能</a:t>
                      </a: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教室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smtClean="0">
                          <a:effectLst/>
                          <a:latin typeface="+mn-ea"/>
                          <a:ea typeface="+mn-ea"/>
                        </a:rPr>
                        <a:t>大金棗班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3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b="1" kern="100" dirty="0" smtClean="0">
                          <a:effectLst/>
                          <a:latin typeface="+mn-ea"/>
                          <a:ea typeface="+mn-ea"/>
                        </a:rPr>
                        <a:t>幼兒園儲藏室</a:t>
                      </a:r>
                      <a:endParaRPr lang="zh-TW" sz="2400" b="1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24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effectLst/>
                          <a:latin typeface="+mn-ea"/>
                          <a:ea typeface="+mn-ea"/>
                        </a:rPr>
                        <a:t>幼兒園</a:t>
                      </a: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</a:rPr>
                        <a:t>廁所</a:t>
                      </a:r>
                    </a:p>
                  </a:txBody>
                  <a:tcPr marL="68573" marR="68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44" name="直線接點 443"/>
          <p:cNvCxnSpPr/>
          <p:nvPr/>
        </p:nvCxnSpPr>
        <p:spPr>
          <a:xfrm flipV="1">
            <a:off x="2523548" y="10645084"/>
            <a:ext cx="2260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575" name="文字方塊 448"/>
          <p:cNvSpPr txBox="1">
            <a:spLocks noChangeArrowheads="1"/>
          </p:cNvSpPr>
          <p:nvPr/>
        </p:nvSpPr>
        <p:spPr bwMode="auto">
          <a:xfrm>
            <a:off x="2650548" y="10233922"/>
            <a:ext cx="92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kumimoji="0" lang="zh-TW" altLang="en-US" sz="2400" b="1"/>
              <a:t>樓梯</a:t>
            </a:r>
          </a:p>
        </p:txBody>
      </p:sp>
      <p:sp>
        <p:nvSpPr>
          <p:cNvPr id="488" name="矩形 487"/>
          <p:cNvSpPr/>
          <p:nvPr/>
        </p:nvSpPr>
        <p:spPr>
          <a:xfrm>
            <a:off x="13114338" y="6999288"/>
            <a:ext cx="1506537" cy="8667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  <a:latin typeface="+mn-ea"/>
              </a:rPr>
              <a:t>司令台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6042025" y="8102600"/>
            <a:ext cx="13052425" cy="6913563"/>
            <a:chOff x="6042025" y="8102600"/>
            <a:chExt cx="13052425" cy="6913563"/>
          </a:xfrm>
        </p:grpSpPr>
        <p:sp>
          <p:nvSpPr>
            <p:cNvPr id="486" name="橢圓 14"/>
            <p:cNvSpPr/>
            <p:nvPr/>
          </p:nvSpPr>
          <p:spPr>
            <a:xfrm rot="5400000">
              <a:off x="9078913" y="5281613"/>
              <a:ext cx="6813550" cy="12655550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7" name="橢圓 14"/>
            <p:cNvSpPr/>
            <p:nvPr/>
          </p:nvSpPr>
          <p:spPr>
            <a:xfrm rot="5400000">
              <a:off x="9761537" y="5632655"/>
              <a:ext cx="5545137" cy="11828463"/>
            </a:xfrm>
            <a:custGeom>
              <a:avLst/>
              <a:gdLst>
                <a:gd name="connsiteX0" fmla="*/ 0 w 1656184"/>
                <a:gd name="connsiteY0" fmla="*/ 1476164 h 2952328"/>
                <a:gd name="connsiteX1" fmla="*/ 828092 w 1656184"/>
                <a:gd name="connsiteY1" fmla="*/ 0 h 2952328"/>
                <a:gd name="connsiteX2" fmla="*/ 1656184 w 1656184"/>
                <a:gd name="connsiteY2" fmla="*/ 1476164 h 2952328"/>
                <a:gd name="connsiteX3" fmla="*/ 828092 w 1656184"/>
                <a:gd name="connsiteY3" fmla="*/ 2952328 h 2952328"/>
                <a:gd name="connsiteX4" fmla="*/ 0 w 1656184"/>
                <a:gd name="connsiteY4" fmla="*/ 1476164 h 2952328"/>
                <a:gd name="connsiteX0" fmla="*/ 983 w 1657167"/>
                <a:gd name="connsiteY0" fmla="*/ 1476164 h 2952328"/>
                <a:gd name="connsiteX1" fmla="*/ 829075 w 1657167"/>
                <a:gd name="connsiteY1" fmla="*/ 0 h 2952328"/>
                <a:gd name="connsiteX2" fmla="*/ 1657167 w 1657167"/>
                <a:gd name="connsiteY2" fmla="*/ 1476164 h 2952328"/>
                <a:gd name="connsiteX3" fmla="*/ 829075 w 1657167"/>
                <a:gd name="connsiteY3" fmla="*/ 2952328 h 2952328"/>
                <a:gd name="connsiteX4" fmla="*/ 983 w 1657167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  <a:gd name="connsiteX0" fmla="*/ 983 w 1657233"/>
                <a:gd name="connsiteY0" fmla="*/ 1476164 h 2952328"/>
                <a:gd name="connsiteX1" fmla="*/ 829075 w 1657233"/>
                <a:gd name="connsiteY1" fmla="*/ 0 h 2952328"/>
                <a:gd name="connsiteX2" fmla="*/ 1657167 w 1657233"/>
                <a:gd name="connsiteY2" fmla="*/ 1476164 h 2952328"/>
                <a:gd name="connsiteX3" fmla="*/ 829075 w 1657233"/>
                <a:gd name="connsiteY3" fmla="*/ 2952328 h 2952328"/>
                <a:gd name="connsiteX4" fmla="*/ 983 w 1657233"/>
                <a:gd name="connsiteY4" fmla="*/ 1476164 h 2952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7233" h="2952328">
                  <a:moveTo>
                    <a:pt x="983" y="1476164"/>
                  </a:moveTo>
                  <a:cubicBezTo>
                    <a:pt x="-22314" y="235734"/>
                    <a:pt x="371732" y="0"/>
                    <a:pt x="829075" y="0"/>
                  </a:cubicBezTo>
                  <a:cubicBezTo>
                    <a:pt x="1286418" y="0"/>
                    <a:pt x="1657167" y="427933"/>
                    <a:pt x="1657167" y="1476164"/>
                  </a:cubicBezTo>
                  <a:cubicBezTo>
                    <a:pt x="1662991" y="2646704"/>
                    <a:pt x="1286418" y="2952328"/>
                    <a:pt x="829075" y="2952328"/>
                  </a:cubicBezTo>
                  <a:cubicBezTo>
                    <a:pt x="371732" y="2952328"/>
                    <a:pt x="24280" y="2716594"/>
                    <a:pt x="983" y="147616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6" name="矩形 465"/>
            <p:cNvSpPr/>
            <p:nvPr/>
          </p:nvSpPr>
          <p:spPr>
            <a:xfrm>
              <a:off x="6042025" y="8102600"/>
              <a:ext cx="13052425" cy="5603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/>
            </a:p>
          </p:txBody>
        </p:sp>
      </p:grpSp>
      <p:sp>
        <p:nvSpPr>
          <p:cNvPr id="489" name="矩形 488"/>
          <p:cNvSpPr/>
          <p:nvPr/>
        </p:nvSpPr>
        <p:spPr>
          <a:xfrm>
            <a:off x="6042025" y="7104857"/>
            <a:ext cx="1155700" cy="660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  <a:latin typeface="+mn-ea"/>
              </a:rPr>
              <a:t>沙坑</a:t>
            </a:r>
          </a:p>
        </p:txBody>
      </p:sp>
      <p:sp>
        <p:nvSpPr>
          <p:cNvPr id="465" name="矩形 464"/>
          <p:cNvSpPr/>
          <p:nvPr/>
        </p:nvSpPr>
        <p:spPr>
          <a:xfrm>
            <a:off x="7197725" y="7107828"/>
            <a:ext cx="3221038" cy="660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chemeClr val="tx1"/>
                </a:solidFill>
              </a:rPr>
              <a:t>跳遠跑道</a:t>
            </a:r>
          </a:p>
        </p:txBody>
      </p:sp>
      <p:sp>
        <p:nvSpPr>
          <p:cNvPr id="493" name="橢圓 14"/>
          <p:cNvSpPr/>
          <p:nvPr/>
        </p:nvSpPr>
        <p:spPr>
          <a:xfrm>
            <a:off x="18007013" y="15016163"/>
            <a:ext cx="2174875" cy="1708150"/>
          </a:xfrm>
          <a:custGeom>
            <a:avLst/>
            <a:gdLst>
              <a:gd name="connsiteX0" fmla="*/ 0 w 1656184"/>
              <a:gd name="connsiteY0" fmla="*/ 1476164 h 2952328"/>
              <a:gd name="connsiteX1" fmla="*/ 828092 w 1656184"/>
              <a:gd name="connsiteY1" fmla="*/ 0 h 2952328"/>
              <a:gd name="connsiteX2" fmla="*/ 1656184 w 1656184"/>
              <a:gd name="connsiteY2" fmla="*/ 1476164 h 2952328"/>
              <a:gd name="connsiteX3" fmla="*/ 828092 w 1656184"/>
              <a:gd name="connsiteY3" fmla="*/ 2952328 h 2952328"/>
              <a:gd name="connsiteX4" fmla="*/ 0 w 1656184"/>
              <a:gd name="connsiteY4" fmla="*/ 1476164 h 2952328"/>
              <a:gd name="connsiteX0" fmla="*/ 983 w 1657167"/>
              <a:gd name="connsiteY0" fmla="*/ 1476164 h 2952328"/>
              <a:gd name="connsiteX1" fmla="*/ 829075 w 1657167"/>
              <a:gd name="connsiteY1" fmla="*/ 0 h 2952328"/>
              <a:gd name="connsiteX2" fmla="*/ 1657167 w 1657167"/>
              <a:gd name="connsiteY2" fmla="*/ 1476164 h 2952328"/>
              <a:gd name="connsiteX3" fmla="*/ 829075 w 1657167"/>
              <a:gd name="connsiteY3" fmla="*/ 2952328 h 2952328"/>
              <a:gd name="connsiteX4" fmla="*/ 983 w 1657167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  <a:gd name="connsiteX0" fmla="*/ 983 w 1657233"/>
              <a:gd name="connsiteY0" fmla="*/ 1476164 h 2952328"/>
              <a:gd name="connsiteX1" fmla="*/ 829075 w 1657233"/>
              <a:gd name="connsiteY1" fmla="*/ 0 h 2952328"/>
              <a:gd name="connsiteX2" fmla="*/ 1657167 w 1657233"/>
              <a:gd name="connsiteY2" fmla="*/ 1476164 h 2952328"/>
              <a:gd name="connsiteX3" fmla="*/ 829075 w 1657233"/>
              <a:gd name="connsiteY3" fmla="*/ 2952328 h 2952328"/>
              <a:gd name="connsiteX4" fmla="*/ 983 w 1657233"/>
              <a:gd name="connsiteY4" fmla="*/ 1476164 h 2952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233" h="2952328">
                <a:moveTo>
                  <a:pt x="983" y="1476164"/>
                </a:moveTo>
                <a:cubicBezTo>
                  <a:pt x="-22314" y="235734"/>
                  <a:pt x="371732" y="0"/>
                  <a:pt x="829075" y="0"/>
                </a:cubicBezTo>
                <a:cubicBezTo>
                  <a:pt x="1286418" y="0"/>
                  <a:pt x="1657167" y="427933"/>
                  <a:pt x="1657167" y="1476164"/>
                </a:cubicBezTo>
                <a:cubicBezTo>
                  <a:pt x="1662991" y="2646704"/>
                  <a:pt x="1286418" y="2952328"/>
                  <a:pt x="829075" y="2952328"/>
                </a:cubicBezTo>
                <a:cubicBezTo>
                  <a:pt x="371732" y="2952328"/>
                  <a:pt x="24280" y="2716594"/>
                  <a:pt x="983" y="1476164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rgbClr val="FF0000"/>
                </a:solidFill>
                <a:latin typeface="+mn-ea"/>
              </a:rPr>
              <a:t>生態池</a:t>
            </a:r>
          </a:p>
        </p:txBody>
      </p:sp>
      <p:cxnSp>
        <p:nvCxnSpPr>
          <p:cNvPr id="470" name="直線接點 469"/>
          <p:cNvCxnSpPr/>
          <p:nvPr/>
        </p:nvCxnSpPr>
        <p:spPr>
          <a:xfrm>
            <a:off x="1458053" y="1964754"/>
            <a:ext cx="21395597" cy="378398"/>
          </a:xfrm>
          <a:prstGeom prst="bentConnector3">
            <a:avLst>
              <a:gd name="adj1" fmla="val 10004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0" name="直線接點 489"/>
          <p:cNvCxnSpPr/>
          <p:nvPr/>
        </p:nvCxnSpPr>
        <p:spPr>
          <a:xfrm>
            <a:off x="1416050" y="17014825"/>
            <a:ext cx="28733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2" name="直線接點 491"/>
          <p:cNvCxnSpPr/>
          <p:nvPr/>
        </p:nvCxnSpPr>
        <p:spPr>
          <a:xfrm>
            <a:off x="22853650" y="2343150"/>
            <a:ext cx="76200" cy="148129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直線接點 517"/>
          <p:cNvCxnSpPr/>
          <p:nvPr/>
        </p:nvCxnSpPr>
        <p:spPr>
          <a:xfrm>
            <a:off x="5648325" y="17156113"/>
            <a:ext cx="55610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7" name="直線接點 526"/>
          <p:cNvCxnSpPr/>
          <p:nvPr/>
        </p:nvCxnSpPr>
        <p:spPr>
          <a:xfrm>
            <a:off x="13677900" y="17184688"/>
            <a:ext cx="686355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9" name="直線接點 528"/>
          <p:cNvCxnSpPr/>
          <p:nvPr/>
        </p:nvCxnSpPr>
        <p:spPr>
          <a:xfrm>
            <a:off x="21854180" y="17186276"/>
            <a:ext cx="1075670" cy="23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3" name="矩形 532"/>
          <p:cNvSpPr/>
          <p:nvPr/>
        </p:nvSpPr>
        <p:spPr>
          <a:xfrm flipH="1">
            <a:off x="4343400" y="16724313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5" name="矩形 534"/>
          <p:cNvSpPr/>
          <p:nvPr/>
        </p:nvSpPr>
        <p:spPr>
          <a:xfrm flipH="1">
            <a:off x="11123613" y="16625888"/>
            <a:ext cx="90487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0" name="矩形 539"/>
          <p:cNvSpPr/>
          <p:nvPr/>
        </p:nvSpPr>
        <p:spPr>
          <a:xfrm flipH="1">
            <a:off x="13547725" y="16681450"/>
            <a:ext cx="88900" cy="8620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1" name="矩形 540"/>
          <p:cNvSpPr/>
          <p:nvPr/>
        </p:nvSpPr>
        <p:spPr>
          <a:xfrm flipH="1">
            <a:off x="20575080" y="16651288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2" name="矩形 541"/>
          <p:cNvSpPr/>
          <p:nvPr/>
        </p:nvSpPr>
        <p:spPr>
          <a:xfrm flipH="1">
            <a:off x="21763693" y="16648193"/>
            <a:ext cx="90487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3" name="文字方塊 542"/>
          <p:cNvSpPr txBox="1"/>
          <p:nvPr/>
        </p:nvSpPr>
        <p:spPr>
          <a:xfrm>
            <a:off x="11682413" y="16908463"/>
            <a:ext cx="1414462" cy="611187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校門</a:t>
            </a:r>
            <a:endParaRPr kumimoji="0" lang="zh-TW" altLang="en-US" sz="2800" b="1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544" name="文字方塊 543"/>
          <p:cNvSpPr txBox="1"/>
          <p:nvPr/>
        </p:nvSpPr>
        <p:spPr>
          <a:xfrm>
            <a:off x="4256088" y="16903700"/>
            <a:ext cx="1512887" cy="611188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ysClr val="windowText" lastClr="000000"/>
                </a:solidFill>
                <a:latin typeface="+mn-ea"/>
                <a:ea typeface="+mn-ea"/>
              </a:rPr>
              <a:t>側門</a:t>
            </a:r>
          </a:p>
        </p:txBody>
      </p:sp>
      <p:sp>
        <p:nvSpPr>
          <p:cNvPr id="552" name="文字方塊 551"/>
          <p:cNvSpPr txBox="1"/>
          <p:nvPr/>
        </p:nvSpPr>
        <p:spPr>
          <a:xfrm>
            <a:off x="20582733" y="16906875"/>
            <a:ext cx="1128713" cy="612775"/>
          </a:xfrm>
          <a:prstGeom prst="rect">
            <a:avLst/>
          </a:prstGeom>
          <a:noFill/>
        </p:spPr>
        <p:txBody>
          <a:bodyPr wrap="square"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>
                <a:solidFill>
                  <a:sysClr val="windowText" lastClr="000000"/>
                </a:solidFill>
                <a:latin typeface="+mn-ea"/>
                <a:ea typeface="+mn-ea"/>
              </a:rPr>
              <a:t>側門</a:t>
            </a:r>
          </a:p>
        </p:txBody>
      </p:sp>
      <p:sp>
        <p:nvSpPr>
          <p:cNvPr id="553" name="矩形 552"/>
          <p:cNvSpPr/>
          <p:nvPr/>
        </p:nvSpPr>
        <p:spPr>
          <a:xfrm flipH="1">
            <a:off x="5559425" y="16724313"/>
            <a:ext cx="88900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3" name="剪去單一角落矩形 512"/>
          <p:cNvSpPr/>
          <p:nvPr/>
        </p:nvSpPr>
        <p:spPr>
          <a:xfrm>
            <a:off x="6034088" y="15455900"/>
            <a:ext cx="4797425" cy="1452563"/>
          </a:xfrm>
          <a:prstGeom prst="snip1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cxnSp>
        <p:nvCxnSpPr>
          <p:cNvPr id="515" name="直線接點 514"/>
          <p:cNvCxnSpPr/>
          <p:nvPr/>
        </p:nvCxnSpPr>
        <p:spPr>
          <a:xfrm>
            <a:off x="7699375" y="15484475"/>
            <a:ext cx="0" cy="14239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4" name="文字方塊 553"/>
          <p:cNvSpPr txBox="1"/>
          <p:nvPr/>
        </p:nvSpPr>
        <p:spPr>
          <a:xfrm>
            <a:off x="6157913" y="15759113"/>
            <a:ext cx="1414462" cy="919162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教育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農園</a:t>
            </a:r>
          </a:p>
        </p:txBody>
      </p:sp>
      <p:sp>
        <p:nvSpPr>
          <p:cNvPr id="555" name="文字方塊 554"/>
          <p:cNvSpPr txBox="1"/>
          <p:nvPr/>
        </p:nvSpPr>
        <p:spPr>
          <a:xfrm>
            <a:off x="8101013" y="15803563"/>
            <a:ext cx="1933575" cy="920750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綠能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花園</a:t>
            </a:r>
          </a:p>
        </p:txBody>
      </p:sp>
      <p:sp>
        <p:nvSpPr>
          <p:cNvPr id="556" name="剪去單一角落矩形 555"/>
          <p:cNvSpPr/>
          <p:nvPr/>
        </p:nvSpPr>
        <p:spPr>
          <a:xfrm flipH="1">
            <a:off x="13879512" y="15428913"/>
            <a:ext cx="4013198" cy="1474787"/>
          </a:xfrm>
          <a:prstGeom prst="snip1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57" name="文字方塊 556"/>
          <p:cNvSpPr txBox="1"/>
          <p:nvPr/>
        </p:nvSpPr>
        <p:spPr>
          <a:xfrm>
            <a:off x="14927263" y="15694025"/>
            <a:ext cx="1933575" cy="920750"/>
          </a:xfrm>
          <a:prstGeom prst="rect">
            <a:avLst/>
          </a:prstGeom>
          <a:noFill/>
        </p:spPr>
        <p:txBody>
          <a:bodyPr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綠能</a:t>
            </a:r>
            <a:endParaRPr kumimoji="0" lang="en-US" altLang="zh-TW" sz="2400" b="1" dirty="0">
              <a:solidFill>
                <a:sysClr val="windowText" lastClr="000000"/>
              </a:solidFill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b="1" dirty="0">
                <a:solidFill>
                  <a:sysClr val="windowText" lastClr="000000"/>
                </a:solidFill>
                <a:latin typeface="+mn-ea"/>
                <a:ea typeface="+mn-ea"/>
              </a:rPr>
              <a:t>花園</a:t>
            </a:r>
          </a:p>
        </p:txBody>
      </p:sp>
      <p:pic>
        <p:nvPicPr>
          <p:cNvPr id="16613" name="圖片 557" descr="http://johnwell.com.tw/files/products/20078817732_SD-19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853" y="5449094"/>
            <a:ext cx="721524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4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8835232" y="3577754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5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435850" y="3552032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6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435850" y="4581525"/>
            <a:ext cx="2921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7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8807450" y="4581525"/>
            <a:ext cx="2921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8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7405688" y="5524500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19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4270038" y="3501369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0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660688" y="3490640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1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4329953" y="4603750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2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5661369" y="4561769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3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520623" y="7852672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4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465061" y="9821172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5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4490461" y="12111901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6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3387148" y="8879784"/>
            <a:ext cx="29368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7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342100" y="6249988"/>
            <a:ext cx="273050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8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515263" y="6249988"/>
            <a:ext cx="293687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29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1509038" y="6249988"/>
            <a:ext cx="2921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0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440525" y="9542463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1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416838" y="9542463"/>
            <a:ext cx="2936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2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1473406" y="9542463"/>
            <a:ext cx="292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3" name="圖片 731" descr="「指56」救護站標誌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2225338" y="13410476"/>
            <a:ext cx="782638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4" name="圖片 732" descr="1021室外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2226" y="10957823"/>
            <a:ext cx="814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5" name="圖片 7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9957" y="13363645"/>
            <a:ext cx="1014412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6" name="圖片 73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0525" y="7620000"/>
            <a:ext cx="7064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7" name="圖片 73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453" y="5439034"/>
            <a:ext cx="416059" cy="42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8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526375" y="3476625"/>
            <a:ext cx="2730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39" name="irc_mi" descr="http://www.clker.com/cliparts/b/f/3/8/1194984863413596986extincteur_yves_guillou_01.svg.med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19400838" y="3476625"/>
            <a:ext cx="2714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42" name="直線箭頭接點 53"/>
          <p:cNvCxnSpPr/>
          <p:nvPr/>
        </p:nvCxnSpPr>
        <p:spPr>
          <a:xfrm>
            <a:off x="6438900" y="3966369"/>
            <a:ext cx="3929175" cy="16047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3" name="直線箭頭接點 53"/>
          <p:cNvCxnSpPr/>
          <p:nvPr/>
        </p:nvCxnSpPr>
        <p:spPr>
          <a:xfrm>
            <a:off x="6438900" y="4995586"/>
            <a:ext cx="3994150" cy="20396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4" name="直線箭頭接點 53"/>
          <p:cNvCxnSpPr/>
          <p:nvPr/>
        </p:nvCxnSpPr>
        <p:spPr>
          <a:xfrm>
            <a:off x="6438900" y="5818981"/>
            <a:ext cx="3941843" cy="3175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5" name="直線箭頭接點 53"/>
          <p:cNvCxnSpPr/>
          <p:nvPr/>
        </p:nvCxnSpPr>
        <p:spPr>
          <a:xfrm flipH="1">
            <a:off x="12998451" y="3992091"/>
            <a:ext cx="4192269" cy="1646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8" name="直線箭頭接點 53"/>
          <p:cNvCxnSpPr/>
          <p:nvPr/>
        </p:nvCxnSpPr>
        <p:spPr>
          <a:xfrm flipH="1">
            <a:off x="13142899" y="4970054"/>
            <a:ext cx="4168457" cy="3300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0" name="直線箭頭接點 53"/>
          <p:cNvCxnSpPr/>
          <p:nvPr/>
        </p:nvCxnSpPr>
        <p:spPr>
          <a:xfrm>
            <a:off x="10579100" y="4454653"/>
            <a:ext cx="0" cy="1482597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9" name="直線箭頭接點 53"/>
          <p:cNvCxnSpPr/>
          <p:nvPr/>
        </p:nvCxnSpPr>
        <p:spPr>
          <a:xfrm>
            <a:off x="19349244" y="3630613"/>
            <a:ext cx="0" cy="113823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4" name="直線箭頭接點 53"/>
          <p:cNvCxnSpPr/>
          <p:nvPr/>
        </p:nvCxnSpPr>
        <p:spPr>
          <a:xfrm>
            <a:off x="20479545" y="3654879"/>
            <a:ext cx="30162" cy="1138238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69" name="直線箭頭接點 53"/>
          <p:cNvCxnSpPr/>
          <p:nvPr/>
        </p:nvCxnSpPr>
        <p:spPr>
          <a:xfrm flipH="1" flipV="1">
            <a:off x="19322256" y="5252857"/>
            <a:ext cx="26988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4" name="直線箭頭接點 53"/>
          <p:cNvCxnSpPr/>
          <p:nvPr/>
        </p:nvCxnSpPr>
        <p:spPr>
          <a:xfrm flipH="1" flipV="1">
            <a:off x="20498595" y="5305425"/>
            <a:ext cx="42863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5" name="直線箭頭接點 53"/>
          <p:cNvCxnSpPr/>
          <p:nvPr/>
        </p:nvCxnSpPr>
        <p:spPr>
          <a:xfrm flipH="1" flipV="1">
            <a:off x="21486019" y="5305425"/>
            <a:ext cx="15875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76" name="直線箭頭接點 53"/>
          <p:cNvCxnSpPr/>
          <p:nvPr/>
        </p:nvCxnSpPr>
        <p:spPr>
          <a:xfrm flipH="1" flipV="1">
            <a:off x="19344958" y="8718552"/>
            <a:ext cx="30162" cy="200977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3" name="直線箭頭接點 53"/>
          <p:cNvCxnSpPr/>
          <p:nvPr/>
        </p:nvCxnSpPr>
        <p:spPr>
          <a:xfrm flipH="1">
            <a:off x="19543713" y="8418513"/>
            <a:ext cx="1786165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4" name="直線箭頭接點 53"/>
          <p:cNvCxnSpPr/>
          <p:nvPr/>
        </p:nvCxnSpPr>
        <p:spPr>
          <a:xfrm flipH="1" flipV="1">
            <a:off x="21539063" y="8747125"/>
            <a:ext cx="30163" cy="93186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5" name="直線箭頭接點 53"/>
          <p:cNvCxnSpPr/>
          <p:nvPr/>
        </p:nvCxnSpPr>
        <p:spPr>
          <a:xfrm>
            <a:off x="4763497" y="7219990"/>
            <a:ext cx="50800" cy="3309937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8" name="直線箭頭接點 53"/>
          <p:cNvCxnSpPr>
            <a:stCxn id="441" idx="0"/>
          </p:cNvCxnSpPr>
          <p:nvPr/>
        </p:nvCxnSpPr>
        <p:spPr>
          <a:xfrm flipH="1">
            <a:off x="3644867" y="6890647"/>
            <a:ext cx="12950" cy="3287713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直線單箭頭接點 118"/>
          <p:cNvCxnSpPr/>
          <p:nvPr/>
        </p:nvCxnSpPr>
        <p:spPr>
          <a:xfrm>
            <a:off x="10579100" y="6664326"/>
            <a:ext cx="1260477" cy="394688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直線單箭頭接點 123"/>
          <p:cNvCxnSpPr/>
          <p:nvPr/>
        </p:nvCxnSpPr>
        <p:spPr>
          <a:xfrm>
            <a:off x="12766676" y="6697017"/>
            <a:ext cx="30560" cy="383291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直線單箭頭接點 129"/>
          <p:cNvCxnSpPr/>
          <p:nvPr/>
        </p:nvCxnSpPr>
        <p:spPr>
          <a:xfrm>
            <a:off x="5213350" y="10497415"/>
            <a:ext cx="5467407" cy="58338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直線單箭頭接點 133"/>
          <p:cNvCxnSpPr/>
          <p:nvPr/>
        </p:nvCxnSpPr>
        <p:spPr>
          <a:xfrm flipH="1">
            <a:off x="13770272" y="5211763"/>
            <a:ext cx="5571830" cy="5571003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直線單箭頭接點 136"/>
          <p:cNvCxnSpPr/>
          <p:nvPr/>
        </p:nvCxnSpPr>
        <p:spPr>
          <a:xfrm flipH="1">
            <a:off x="14117431" y="8602904"/>
            <a:ext cx="5197000" cy="317962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直線單箭頭接點 143"/>
          <p:cNvCxnSpPr/>
          <p:nvPr/>
        </p:nvCxnSpPr>
        <p:spPr>
          <a:xfrm flipV="1">
            <a:off x="5353050" y="11894413"/>
            <a:ext cx="5478463" cy="631825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文字方塊 28"/>
          <p:cNvSpPr txBox="1"/>
          <p:nvPr/>
        </p:nvSpPr>
        <p:spPr>
          <a:xfrm>
            <a:off x="11240226" y="17598439"/>
            <a:ext cx="2431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十六結路</a:t>
            </a:r>
            <a:endParaRPr lang="zh-TW" altLang="en-US" sz="4000" b="1" dirty="0"/>
          </a:p>
        </p:txBody>
      </p:sp>
      <p:pic>
        <p:nvPicPr>
          <p:cNvPr id="153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0294" y="5947293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724" y="5947293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3" name="直線接點 162"/>
          <p:cNvCxnSpPr/>
          <p:nvPr/>
        </p:nvCxnSpPr>
        <p:spPr>
          <a:xfrm flipH="1">
            <a:off x="1385678" y="12471834"/>
            <a:ext cx="51051" cy="4556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文字方塊 163"/>
          <p:cNvSpPr txBox="1"/>
          <p:nvPr/>
        </p:nvSpPr>
        <p:spPr>
          <a:xfrm>
            <a:off x="142697" y="4454653"/>
            <a:ext cx="800219" cy="561514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4000" b="1" dirty="0" smtClean="0"/>
              <a:t>三民社區活動中心廣場</a:t>
            </a:r>
            <a:endParaRPr lang="zh-TW" altLang="en-US" sz="4000" b="1" dirty="0"/>
          </a:p>
        </p:txBody>
      </p:sp>
      <p:sp>
        <p:nvSpPr>
          <p:cNvPr id="165" name="矩形 164"/>
          <p:cNvSpPr/>
          <p:nvPr/>
        </p:nvSpPr>
        <p:spPr>
          <a:xfrm rot="5400000" flipH="1">
            <a:off x="1411384" y="11346363"/>
            <a:ext cx="45719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6" name="矩形 165"/>
          <p:cNvSpPr/>
          <p:nvPr/>
        </p:nvSpPr>
        <p:spPr>
          <a:xfrm rot="5400000" flipH="1">
            <a:off x="1429714" y="11947679"/>
            <a:ext cx="56679" cy="863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75" tIns="19638" rIns="39275" bIns="19638"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7" name="文字方塊 166"/>
          <p:cNvSpPr txBox="1"/>
          <p:nvPr/>
        </p:nvSpPr>
        <p:spPr>
          <a:xfrm>
            <a:off x="-418660" y="11805889"/>
            <a:ext cx="3512914" cy="612025"/>
          </a:xfrm>
          <a:prstGeom prst="rect">
            <a:avLst/>
          </a:prstGeom>
          <a:noFill/>
        </p:spPr>
        <p:txBody>
          <a:bodyPr wrap="square" lIns="179383" tIns="89693" rIns="179383" bIns="89693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800" b="1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往活動中心側門</a:t>
            </a:r>
            <a:endParaRPr kumimoji="0" lang="zh-TW" altLang="en-US" sz="2800" b="1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cxnSp>
        <p:nvCxnSpPr>
          <p:cNvPr id="36" name="直線接點 35"/>
          <p:cNvCxnSpPr>
            <a:endCxn id="165" idx="1"/>
          </p:cNvCxnSpPr>
          <p:nvPr/>
        </p:nvCxnSpPr>
        <p:spPr>
          <a:xfrm flipH="1">
            <a:off x="1434244" y="1964754"/>
            <a:ext cx="23809" cy="98362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72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7101" y="19828450"/>
            <a:ext cx="1270001" cy="1162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0" name="表格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897462"/>
              </p:ext>
            </p:extLst>
          </p:nvPr>
        </p:nvGraphicFramePr>
        <p:xfrm>
          <a:off x="2532828" y="12104752"/>
          <a:ext cx="2263775" cy="1020763"/>
        </p:xfrm>
        <a:graphic>
          <a:graphicData uri="http://schemas.openxmlformats.org/drawingml/2006/table">
            <a:tbl>
              <a:tblPr firstRow="1" firstCol="1" bandRow="1"/>
              <a:tblGrid>
                <a:gridCol w="2263775"/>
              </a:tblGrid>
              <a:tr h="1020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廚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房</a:t>
                      </a:r>
                      <a:endParaRPr lang="zh-TW" sz="24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94" marR="68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726072" y="2476376"/>
            <a:ext cx="17354551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b="1" dirty="0" smtClean="0"/>
              <a:t>後　方　坡　坎</a:t>
            </a:r>
            <a:endParaRPr lang="zh-TW" altLang="en-US" sz="2800" b="1" dirty="0"/>
          </a:p>
        </p:txBody>
      </p:sp>
      <p:sp>
        <p:nvSpPr>
          <p:cNvPr id="191" name="矩形 190"/>
          <p:cNvSpPr/>
          <p:nvPr/>
        </p:nvSpPr>
        <p:spPr>
          <a:xfrm>
            <a:off x="2530277" y="13126641"/>
            <a:ext cx="1068387" cy="3416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教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師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停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車</a:t>
            </a: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zh-TW" sz="2400" b="1" kern="100" dirty="0">
                <a:latin typeface="+mn-ea"/>
                <a:ea typeface="+mn-ea"/>
              </a:rPr>
              <a:t>場</a:t>
            </a: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2400" b="1" kern="100" dirty="0">
              <a:latin typeface="+mn-ea"/>
              <a:ea typeface="+mn-ea"/>
            </a:endParaRPr>
          </a:p>
        </p:txBody>
      </p:sp>
      <p:pic>
        <p:nvPicPr>
          <p:cNvPr id="152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451" y="2239115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圖片 73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013" y="7673709"/>
            <a:ext cx="422837" cy="42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2" descr="P:\11233\geo.jpg"/>
          <p:cNvPicPr>
            <a:picLocks noChangeAspect="1" noChangeArrowheads="1"/>
          </p:cNvPicPr>
          <p:nvPr/>
        </p:nvPicPr>
        <p:blipFill>
          <a:blip r:embed="rId17" cstate="print"/>
          <a:srcRect l="9091" t="81529" r="55491" b="13647"/>
          <a:stretch>
            <a:fillRect/>
          </a:stretch>
        </p:blipFill>
        <p:spPr bwMode="auto">
          <a:xfrm>
            <a:off x="22048902" y="17952382"/>
            <a:ext cx="1523107" cy="292569"/>
          </a:xfrm>
          <a:prstGeom prst="rect">
            <a:avLst/>
          </a:prstGeom>
          <a:noFill/>
        </p:spPr>
      </p:pic>
      <p:sp>
        <p:nvSpPr>
          <p:cNvPr id="147" name="文字方塊 146"/>
          <p:cNvSpPr txBox="1"/>
          <p:nvPr/>
        </p:nvSpPr>
        <p:spPr>
          <a:xfrm>
            <a:off x="22169146" y="17655728"/>
            <a:ext cx="1282617" cy="290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1:1000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</p:txBody>
      </p:sp>
      <p:pic>
        <p:nvPicPr>
          <p:cNvPr id="148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0775" y="2777148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8902" y="10200269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圖片 5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3175" y="14375041"/>
            <a:ext cx="819376" cy="74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8937" y="5401390"/>
            <a:ext cx="374516" cy="3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5" name="直線箭頭接點 53"/>
          <p:cNvCxnSpPr/>
          <p:nvPr/>
        </p:nvCxnSpPr>
        <p:spPr>
          <a:xfrm flipH="1" flipV="1">
            <a:off x="19536570" y="5084265"/>
            <a:ext cx="1418430" cy="36205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5" name="直線箭頭接點 53"/>
          <p:cNvCxnSpPr/>
          <p:nvPr/>
        </p:nvCxnSpPr>
        <p:spPr>
          <a:xfrm>
            <a:off x="12717861" y="4644222"/>
            <a:ext cx="0" cy="1303071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5865" y="5537201"/>
            <a:ext cx="452913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8" name="直線箭頭接點 53"/>
          <p:cNvCxnSpPr/>
          <p:nvPr/>
        </p:nvCxnSpPr>
        <p:spPr>
          <a:xfrm flipV="1">
            <a:off x="3680836" y="10464903"/>
            <a:ext cx="1285861" cy="65024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" name="直線箭頭接點 53"/>
          <p:cNvCxnSpPr/>
          <p:nvPr/>
        </p:nvCxnSpPr>
        <p:spPr>
          <a:xfrm flipH="1" flipV="1">
            <a:off x="20553648" y="8731354"/>
            <a:ext cx="42863" cy="226060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9170" y="18686664"/>
            <a:ext cx="969146" cy="9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9538" y="9918700"/>
            <a:ext cx="46577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12788" y="519113"/>
          <a:ext cx="28854400" cy="18240378"/>
        </p:xfrm>
        <a:graphic>
          <a:graphicData uri="http://schemas.openxmlformats.org/drawingml/2006/table">
            <a:tbl>
              <a:tblPr/>
              <a:tblGrid>
                <a:gridCol w="2955925"/>
                <a:gridCol w="6475412"/>
                <a:gridCol w="6477000"/>
                <a:gridCol w="6475413"/>
                <a:gridCol w="6470650"/>
              </a:tblGrid>
              <a:tr h="673100"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4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類別</a:t>
                      </a:r>
                    </a:p>
                  </a:txBody>
                  <a:tcPr marL="97090" marR="9709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84450"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避難疏散</a:t>
                      </a:r>
                      <a:endParaRPr kumimoji="0" lang="en-US" altLang="zh-TW" sz="4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路線</a:t>
                      </a:r>
                    </a:p>
                  </a:txBody>
                  <a:tcPr marL="97090" marR="9709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建築內路線</a:t>
                      </a: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建築外路線</a:t>
                      </a: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8363">
                <a:tc rowSpan="3"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4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必要項目</a:t>
                      </a:r>
                    </a:p>
                  </a:txBody>
                  <a:tcPr marL="97090" marR="9709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室內避難處所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室外避難處所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急救站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滅火器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8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消防栓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指揮中心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物資儲備點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8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通訊設備放置點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0663">
                <a:tc rowSpan="3"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建議項目</a:t>
                      </a:r>
                      <a:r>
                        <a:rPr kumimoji="0" lang="en-US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</a:t>
                      </a:r>
                      <a:r>
                        <a:rPr kumimoji="0" lang="zh-TW" altLang="en-US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學校可自行增列</a:t>
                      </a:r>
                      <a:r>
                        <a:rPr kumimoji="0" lang="en-US" altLang="zh-TW" sz="4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kumimoji="0" lang="zh-TW" altLang="zh-TW" sz="4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醫療院所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消防單位</a:t>
                      </a: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警察單位</a:t>
                      </a: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海嘯避難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收容處所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0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公務部門</a:t>
                      </a: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樓梯路線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(100</a:t>
                      </a:r>
                      <a:r>
                        <a:rPr kumimoji="0" lang="zh-TW" altLang="zh-TW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表樓梯疏散人數</a:t>
                      </a:r>
                      <a:r>
                        <a:rPr kumimoji="0" lang="en-US" altLang="zh-TW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)</a:t>
                      </a:r>
                      <a:endParaRPr kumimoji="0" lang="zh-TW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  <a:endParaRPr kumimoji="0" lang="zh-TW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</a:t>
                      </a:r>
                      <a:r>
                        <a:rPr kumimoji="0" lang="zh-TW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03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AED</a:t>
                      </a: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危險區域</a:t>
                      </a:r>
                      <a:endParaRPr kumimoji="0" lang="en-US" altLang="zh-TW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人車轉運集結點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474788">
                        <a:spcBef>
                          <a:spcPct val="20000"/>
                        </a:spcBef>
                        <a:buFont typeface="Arial" pitchFamily="34" charset="0"/>
                        <a:defRPr sz="9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1474788">
                        <a:spcBef>
                          <a:spcPct val="20000"/>
                        </a:spcBef>
                        <a:buFont typeface="Arial" pitchFamily="34" charset="0"/>
                        <a:defRPr sz="82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71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1474788">
                        <a:spcBef>
                          <a:spcPct val="20000"/>
                        </a:spcBef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147478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5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14747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7090" marR="9709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" name="直線單箭頭接點 33"/>
          <p:cNvCxnSpPr/>
          <p:nvPr/>
        </p:nvCxnSpPr>
        <p:spPr>
          <a:xfrm>
            <a:off x="12374563" y="2055813"/>
            <a:ext cx="2005012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388" name="群組 34"/>
          <p:cNvGrpSpPr>
            <a:grpSpLocks/>
          </p:cNvGrpSpPr>
          <p:nvPr/>
        </p:nvGrpSpPr>
        <p:grpSpPr bwMode="auto">
          <a:xfrm>
            <a:off x="12093575" y="13338175"/>
            <a:ext cx="2532063" cy="442913"/>
            <a:chOff x="17993636" y="23547979"/>
            <a:chExt cx="2531650" cy="442815"/>
          </a:xfrm>
        </p:grpSpPr>
        <p:cxnSp>
          <p:nvCxnSpPr>
            <p:cNvPr id="36" name="直線單箭頭接點 35"/>
            <p:cNvCxnSpPr/>
            <p:nvPr/>
          </p:nvCxnSpPr>
          <p:spPr>
            <a:xfrm>
              <a:off x="18752337" y="23770180"/>
              <a:ext cx="1772949" cy="0"/>
            </a:xfrm>
            <a:prstGeom prst="straightConnector1">
              <a:avLst/>
            </a:prstGeom>
            <a:ln w="76200">
              <a:solidFill>
                <a:srgbClr val="0070C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17993636" y="23547979"/>
              <a:ext cx="774574" cy="442815"/>
            </a:xfrm>
            <a:prstGeom prst="rect">
              <a:avLst/>
            </a:prstGeom>
            <a:solidFill>
              <a:srgbClr val="0070C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5214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2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endParaRPr kumimoji="0" lang="zh-TW" altLang="en-US" sz="2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cxnSp>
        <p:nvCxnSpPr>
          <p:cNvPr id="38" name="直線箭頭接點 53"/>
          <p:cNvCxnSpPr/>
          <p:nvPr/>
        </p:nvCxnSpPr>
        <p:spPr>
          <a:xfrm>
            <a:off x="5878513" y="2024063"/>
            <a:ext cx="1773237" cy="0"/>
          </a:xfrm>
          <a:prstGeom prst="straightConnector1">
            <a:avLst/>
          </a:prstGeom>
          <a:ln w="76200" cmpd="sng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390" name="圖片 35" descr="1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3948113"/>
            <a:ext cx="1354137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1" name="圖片 74" descr="1021室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0" y="3948113"/>
            <a:ext cx="1354138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2" name="irc_mi" descr="http://www.clker.com/cliparts/b/f/3/8/1194984863413596986extincteur_yves_guillou_01.svg.med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5896888" y="3848100"/>
            <a:ext cx="9779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3" name="Picture 113" descr="http://johnwell.com.tw/files/products/20078817732_SD-19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063" y="6294438"/>
            <a:ext cx="313372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4" name="圖片 5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5400" y="6062663"/>
            <a:ext cx="1468438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5" name="圖片 5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863" y="6122988"/>
            <a:ext cx="137795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6" name="圖片 5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8278813"/>
            <a:ext cx="1354137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7" name="圖片 55" descr="250px-Star_of_life2_sv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10466388"/>
            <a:ext cx="1354137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8" name="圖片 54" descr="圖形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0" y="10466388"/>
            <a:ext cx="1354138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99" name="圖片 53" descr="警察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2550" y="10466388"/>
            <a:ext cx="1354138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0" name="圖片 1" descr="海嘯避難處所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9363" y="10466388"/>
            <a:ext cx="20129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1" name="圖片 54" descr="「指56」救護站標誌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9164300" y="3922713"/>
            <a:ext cx="1290638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2" name="圖片 55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300" y="15981363"/>
            <a:ext cx="1344613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橢圓 57"/>
          <p:cNvSpPr/>
          <p:nvPr/>
        </p:nvSpPr>
        <p:spPr>
          <a:xfrm>
            <a:off x="6321425" y="13049250"/>
            <a:ext cx="887413" cy="835025"/>
          </a:xfrm>
          <a:prstGeom prst="ellipse">
            <a:avLst/>
          </a:prstGeom>
          <a:solidFill>
            <a:srgbClr val="0000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14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404" name="圖片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0175" y="6111875"/>
            <a:ext cx="1309688" cy="121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5" name="圖片 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4288" y="13208000"/>
            <a:ext cx="147955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6" name="圖片 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863" y="13223875"/>
            <a:ext cx="1835150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7" name="圖片 4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16078200"/>
            <a:ext cx="147002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08" name="圖片 10" descr="1021集節點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9700" y="16054388"/>
            <a:ext cx="137795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640</Words>
  <Application>Microsoft Office PowerPoint</Application>
  <PresentationFormat>自訂</PresentationFormat>
  <Paragraphs>436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Peng Pon</dc:creator>
  <cp:lastModifiedBy>User</cp:lastModifiedBy>
  <cp:revision>186</cp:revision>
  <cp:lastPrinted>2020-09-03T05:32:34Z</cp:lastPrinted>
  <dcterms:created xsi:type="dcterms:W3CDTF">2015-04-19T03:13:03Z</dcterms:created>
  <dcterms:modified xsi:type="dcterms:W3CDTF">2020-09-03T05:40:33Z</dcterms:modified>
</cp:coreProperties>
</file>